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256" r:id="rId5"/>
    <p:sldId id="303" r:id="rId6"/>
    <p:sldId id="356" r:id="rId7"/>
    <p:sldId id="304" r:id="rId8"/>
    <p:sldId id="315" r:id="rId9"/>
    <p:sldId id="316" r:id="rId10"/>
    <p:sldId id="374" r:id="rId11"/>
    <p:sldId id="320" r:id="rId12"/>
    <p:sldId id="319" r:id="rId13"/>
    <p:sldId id="345" r:id="rId14"/>
    <p:sldId id="318" r:id="rId15"/>
    <p:sldId id="321" r:id="rId16"/>
    <p:sldId id="385" r:id="rId17"/>
    <p:sldId id="364" r:id="rId18"/>
    <p:sldId id="379" r:id="rId19"/>
    <p:sldId id="386" r:id="rId20"/>
    <p:sldId id="380" r:id="rId21"/>
    <p:sldId id="382" r:id="rId22"/>
    <p:sldId id="389" r:id="rId23"/>
    <p:sldId id="384" r:id="rId24"/>
    <p:sldId id="277" r:id="rId25"/>
    <p:sldId id="390" r:id="rId26"/>
    <p:sldId id="392" r:id="rId27"/>
    <p:sldId id="393" r:id="rId28"/>
    <p:sldId id="396" r:id="rId29"/>
    <p:sldId id="394" r:id="rId30"/>
    <p:sldId id="395" r:id="rId31"/>
    <p:sldId id="397" r:id="rId3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F0F"/>
    <a:srgbClr val="E31837"/>
    <a:srgbClr val="73A5CC"/>
    <a:srgbClr val="B5DC10"/>
    <a:srgbClr val="AACF0F"/>
    <a:srgbClr val="525051"/>
    <a:srgbClr val="A1A1A1"/>
    <a:srgbClr val="700017"/>
    <a:srgbClr val="B5132A"/>
    <a:srgbClr val="8AA80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22" autoAdjust="0"/>
    <p:restoredTop sz="94356" autoAdjust="0"/>
  </p:normalViewPr>
  <p:slideViewPr>
    <p:cSldViewPr>
      <p:cViewPr>
        <p:scale>
          <a:sx n="75" d="100"/>
          <a:sy n="75" d="100"/>
        </p:scale>
        <p:origin x="-372" y="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5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D3A1F5E-E333-42F8-BB33-85D8B03B80F2}" type="datetimeFigureOut">
              <a:rPr lang="en-US" smtClean="0"/>
              <a:pPr/>
              <a:t>11/16/2009</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3FC3E3B-35BB-4F21-B643-CBA106CB547D}"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FC93732-2BAA-42B8-AED4-23024323DBB4}" type="datetimeFigureOut">
              <a:rPr lang="en-US" smtClean="0"/>
              <a:pPr/>
              <a:t>11/16/2009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3E5CA9F-077F-4024-A07B-6AFC01528FF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E5CA9F-077F-4024-A07B-6AFC01528FFF}" type="slidenum">
              <a:rPr lang="en-US" smtClean="0"/>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69" tIns="46585" rIns="93169" bIns="46585" anchor="b"/>
          <a:lstStyle/>
          <a:p>
            <a:pPr algn="r"/>
            <a:fld id="{EB098CB2-FB87-4342-A35D-DDD6ED704392}" type="slidenum">
              <a:rPr lang="en-US" sz="1200"/>
              <a:pPr algn="r"/>
              <a:t>16</a:t>
            </a:fld>
            <a:endParaRPr lang="en-US" sz="1200" dirty="0"/>
          </a:p>
        </p:txBody>
      </p:sp>
      <p:sp>
        <p:nvSpPr>
          <p:cNvPr id="7475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Transfer Assurance Guide (noted here with the red dotted line), includes the Ohio Transfer Module – both required and elective courses, and then moves beyond those courses into additional hours in pre-major and major courses.  In its totality, the TAG becomes a guaranteed pathway for students and is a very powerful advising tool for faculty and other advisors.</a:t>
            </a:r>
          </a:p>
          <a:p>
            <a:pPr eaLnBrk="1" hangingPunct="1">
              <a:spcBef>
                <a:spcPct val="0"/>
              </a:spcBef>
            </a:pPr>
            <a:endParaRPr lang="en-US" smtClean="0"/>
          </a:p>
          <a:p>
            <a:pPr eaLnBrk="1" hangingPunct="1">
              <a:spcBef>
                <a:spcPct val="0"/>
              </a:spcBef>
            </a:pPr>
            <a:r>
              <a:rPr lang="en-US" smtClean="0"/>
              <a:t>It is worthwhile to note that the Faculty Subcommittee and Transfer Module Review panel have been working to revise the criteria and guidelines by which coursework is accepted as being part of an college/university OTM.  This is done to reflect the changes in general education over the past 10 years.</a:t>
            </a:r>
          </a:p>
          <a:p>
            <a:pPr eaLnBrk="1" hangingPunct="1">
              <a:spcBef>
                <a:spcPct val="0"/>
              </a:spcBef>
            </a:pPr>
            <a:endParaRPr lang="en-US" smtClean="0"/>
          </a:p>
          <a:p>
            <a:pPr eaLnBrk="1" hangingPunct="1">
              <a:spcBef>
                <a:spcPct val="0"/>
              </a:spcBef>
            </a:pPr>
            <a:r>
              <a:rPr lang="en-US" smtClean="0"/>
              <a:t>We’ve drafted (so far) approximately 38 different TAGs in 8 disciplinary areas.  </a:t>
            </a: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2057400" y="4114800"/>
            <a:ext cx="7086600" cy="1295400"/>
          </a:xfrm>
          <a:prstGeom prst="rect">
            <a:avLst/>
          </a:prstGeom>
          <a:gradFill flip="none" rotWithShape="1">
            <a:gsLst>
              <a:gs pos="0">
                <a:schemeClr val="tx1"/>
              </a:gs>
              <a:gs pos="100000">
                <a:srgbClr val="52505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gutmark026.jpg"/>
          <p:cNvPicPr>
            <a:picLocks noChangeAspect="1"/>
          </p:cNvPicPr>
          <p:nvPr userDrawn="1"/>
        </p:nvPicPr>
        <p:blipFill>
          <a:blip r:embed="rId2" cstate="print"/>
          <a:srcRect/>
          <a:stretch>
            <a:fillRect/>
          </a:stretch>
        </p:blipFill>
        <p:spPr>
          <a:xfrm>
            <a:off x="0" y="1371600"/>
            <a:ext cx="1989287" cy="2677886"/>
          </a:xfrm>
          <a:prstGeom prst="rect">
            <a:avLst/>
          </a:prstGeom>
        </p:spPr>
      </p:pic>
      <p:pic>
        <p:nvPicPr>
          <p:cNvPr id="6" name="Picture 5" descr="gutmark026.jpg"/>
          <p:cNvPicPr>
            <a:picLocks noChangeAspect="1"/>
          </p:cNvPicPr>
          <p:nvPr userDrawn="1"/>
        </p:nvPicPr>
        <p:blipFill>
          <a:blip r:embed="rId3" cstate="print"/>
          <a:srcRect/>
          <a:stretch>
            <a:fillRect/>
          </a:stretch>
        </p:blipFill>
        <p:spPr>
          <a:xfrm>
            <a:off x="4495800" y="1371600"/>
            <a:ext cx="2118826" cy="2670420"/>
          </a:xfrm>
          <a:prstGeom prst="rect">
            <a:avLst/>
          </a:prstGeom>
        </p:spPr>
      </p:pic>
      <p:pic>
        <p:nvPicPr>
          <p:cNvPr id="7" name="Picture 6" descr="gutmark026.jpg"/>
          <p:cNvPicPr>
            <a:picLocks noChangeAspect="1"/>
          </p:cNvPicPr>
          <p:nvPr userDrawn="1"/>
        </p:nvPicPr>
        <p:blipFill>
          <a:blip r:embed="rId4"/>
          <a:srcRect/>
          <a:stretch>
            <a:fillRect/>
          </a:stretch>
        </p:blipFill>
        <p:spPr>
          <a:xfrm>
            <a:off x="3505200" y="1371601"/>
            <a:ext cx="914400" cy="2667000"/>
          </a:xfrm>
          <a:prstGeom prst="rect">
            <a:avLst/>
          </a:prstGeom>
        </p:spPr>
      </p:pic>
      <p:pic>
        <p:nvPicPr>
          <p:cNvPr id="8" name="Picture 7" descr="gutmark026.jpg"/>
          <p:cNvPicPr>
            <a:picLocks noChangeAspect="1"/>
          </p:cNvPicPr>
          <p:nvPr userDrawn="1"/>
        </p:nvPicPr>
        <p:blipFill>
          <a:blip r:embed="rId5" cstate="print"/>
          <a:srcRect/>
          <a:stretch>
            <a:fillRect/>
          </a:stretch>
        </p:blipFill>
        <p:spPr>
          <a:xfrm>
            <a:off x="2057400" y="1371600"/>
            <a:ext cx="1371600" cy="2677886"/>
          </a:xfrm>
          <a:prstGeom prst="rect">
            <a:avLst/>
          </a:prstGeom>
        </p:spPr>
      </p:pic>
      <p:pic>
        <p:nvPicPr>
          <p:cNvPr id="9" name="Picture 8" descr="gutmark026.jpg"/>
          <p:cNvPicPr>
            <a:picLocks noChangeAspect="1"/>
          </p:cNvPicPr>
          <p:nvPr userDrawn="1"/>
        </p:nvPicPr>
        <p:blipFill>
          <a:blip r:embed="rId6"/>
          <a:srcRect/>
          <a:stretch>
            <a:fillRect/>
          </a:stretch>
        </p:blipFill>
        <p:spPr>
          <a:xfrm>
            <a:off x="6705600" y="1367940"/>
            <a:ext cx="1295400" cy="2670660"/>
          </a:xfrm>
          <a:prstGeom prst="rect">
            <a:avLst/>
          </a:prstGeom>
        </p:spPr>
      </p:pic>
      <p:pic>
        <p:nvPicPr>
          <p:cNvPr id="10" name="Picture 9" descr="Walking near Upham Arch 11-03.jpg"/>
          <p:cNvPicPr>
            <a:picLocks noChangeAspect="1"/>
          </p:cNvPicPr>
          <p:nvPr userDrawn="1"/>
        </p:nvPicPr>
        <p:blipFill>
          <a:blip r:embed="rId7" cstate="print"/>
          <a:srcRect/>
          <a:stretch>
            <a:fillRect/>
          </a:stretch>
        </p:blipFill>
        <p:spPr>
          <a:xfrm>
            <a:off x="8077200" y="1371600"/>
            <a:ext cx="1066800" cy="2667000"/>
          </a:xfrm>
          <a:prstGeom prst="rect">
            <a:avLst/>
          </a:prstGeom>
        </p:spPr>
      </p:pic>
      <p:pic>
        <p:nvPicPr>
          <p:cNvPr id="11" name="Picture 10" descr="creatingopps.jpg"/>
          <p:cNvPicPr>
            <a:picLocks noChangeAspect="1"/>
          </p:cNvPicPr>
          <p:nvPr userDrawn="1"/>
        </p:nvPicPr>
        <p:blipFill>
          <a:blip r:embed="rId8"/>
          <a:stretch>
            <a:fillRect/>
          </a:stretch>
        </p:blipFill>
        <p:spPr>
          <a:xfrm>
            <a:off x="5638800" y="457200"/>
            <a:ext cx="2982221" cy="495625"/>
          </a:xfrm>
          <a:prstGeom prst="rect">
            <a:avLst/>
          </a:prstGeom>
        </p:spPr>
      </p:pic>
      <p:pic>
        <p:nvPicPr>
          <p:cNvPr id="12" name="Picture 11" descr="combined logo_final.jpg"/>
          <p:cNvPicPr>
            <a:picLocks noChangeAspect="1"/>
          </p:cNvPicPr>
          <p:nvPr userDrawn="1"/>
        </p:nvPicPr>
        <p:blipFill>
          <a:blip r:embed="rId9" cstate="print"/>
          <a:stretch>
            <a:fillRect/>
          </a:stretch>
        </p:blipFill>
        <p:spPr>
          <a:xfrm>
            <a:off x="6553200" y="5791200"/>
            <a:ext cx="1905000" cy="628650"/>
          </a:xfrm>
          <a:prstGeom prst="rect">
            <a:avLst/>
          </a:prstGeom>
        </p:spPr>
      </p:pic>
      <p:sp>
        <p:nvSpPr>
          <p:cNvPr id="13" name="Rectangle 12"/>
          <p:cNvSpPr/>
          <p:nvPr userDrawn="1"/>
        </p:nvSpPr>
        <p:spPr>
          <a:xfrm rot="10800000">
            <a:off x="0" y="4114800"/>
            <a:ext cx="1981200" cy="1295400"/>
          </a:xfrm>
          <a:prstGeom prst="rect">
            <a:avLst/>
          </a:prstGeom>
          <a:gradFill flip="none" rotWithShape="1">
            <a:gsLst>
              <a:gs pos="0">
                <a:schemeClr val="tx1"/>
              </a:gs>
              <a:gs pos="100000">
                <a:srgbClr val="52505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p:cNvGrpSpPr/>
          <p:nvPr userDrawn="1"/>
        </p:nvGrpSpPr>
        <p:grpSpPr>
          <a:xfrm>
            <a:off x="0" y="1143000"/>
            <a:ext cx="9144000" cy="152400"/>
            <a:chOff x="0" y="914400"/>
            <a:chExt cx="9144000" cy="152400"/>
          </a:xfrm>
        </p:grpSpPr>
        <p:sp>
          <p:nvSpPr>
            <p:cNvPr id="15" name="Rectangle 14"/>
            <p:cNvSpPr/>
            <p:nvPr/>
          </p:nvSpPr>
          <p:spPr>
            <a:xfrm>
              <a:off x="0" y="914400"/>
              <a:ext cx="1981200" cy="152400"/>
            </a:xfrm>
            <a:prstGeom prst="rect">
              <a:avLst/>
            </a:prstGeom>
            <a:solidFill>
              <a:srgbClr val="B5DC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2057400" y="914400"/>
              <a:ext cx="1371600" cy="152400"/>
            </a:xfrm>
            <a:prstGeom prst="rect">
              <a:avLst/>
            </a:prstGeom>
            <a:solidFill>
              <a:srgbClr val="73A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3A5CC"/>
                </a:solidFill>
              </a:endParaRPr>
            </a:p>
          </p:txBody>
        </p:sp>
        <p:sp>
          <p:nvSpPr>
            <p:cNvPr id="17" name="Rectangle 16"/>
            <p:cNvSpPr/>
            <p:nvPr/>
          </p:nvSpPr>
          <p:spPr>
            <a:xfrm>
              <a:off x="3505200" y="914400"/>
              <a:ext cx="914400" cy="152400"/>
            </a:xfrm>
            <a:prstGeom prst="rect">
              <a:avLst/>
            </a:prstGeom>
            <a:solidFill>
              <a:srgbClr val="F20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4495800" y="914400"/>
              <a:ext cx="2133600" cy="152400"/>
            </a:xfrm>
            <a:prstGeom prst="rect">
              <a:avLst/>
            </a:prstGeom>
            <a:solidFill>
              <a:srgbClr val="700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6705600" y="914400"/>
              <a:ext cx="1295400" cy="152400"/>
            </a:xfrm>
            <a:prstGeom prst="rect">
              <a:avLst/>
            </a:prstGeom>
            <a:solidFill>
              <a:srgbClr val="FFB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3A5CC"/>
                </a:solidFill>
              </a:endParaRPr>
            </a:p>
          </p:txBody>
        </p:sp>
        <p:sp>
          <p:nvSpPr>
            <p:cNvPr id="20" name="Rectangle 19"/>
            <p:cNvSpPr/>
            <p:nvPr/>
          </p:nvSpPr>
          <p:spPr>
            <a:xfrm>
              <a:off x="8077200" y="914400"/>
              <a:ext cx="1066800" cy="152400"/>
            </a:xfrm>
            <a:prstGeom prst="rect">
              <a:avLst/>
            </a:prstGeom>
            <a:solidFill>
              <a:srgbClr val="B5DC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p:nvPr>
        </p:nvSpPr>
        <p:spPr>
          <a:xfrm>
            <a:off x="2209800" y="4114800"/>
            <a:ext cx="6400800" cy="685800"/>
          </a:xfrm>
        </p:spPr>
        <p:txBody>
          <a:bodyPr>
            <a:normAutofit/>
          </a:bodyPr>
          <a:lstStyle>
            <a:lvl1pPr algn="l">
              <a:defRPr sz="2000" b="1">
                <a:solidFill>
                  <a:srgbClr val="B5DC10"/>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09800" y="4876800"/>
            <a:ext cx="5638800" cy="381000"/>
          </a:xfrm>
        </p:spPr>
        <p:txBody>
          <a:bodyPr>
            <a:normAutofit/>
          </a:bodyPr>
          <a:lstStyle>
            <a:lvl1pPr marL="0" indent="0" algn="l">
              <a:buNone/>
              <a:defRPr sz="14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143000"/>
            <a:ext cx="9144000" cy="4267200"/>
          </a:xfrm>
          <a:prstGeom prst="rect">
            <a:avLst/>
          </a:prstGeom>
          <a:gradFill flip="none" rotWithShape="1">
            <a:gsLst>
              <a:gs pos="0">
                <a:schemeClr val="tx1"/>
              </a:gs>
              <a:gs pos="100000">
                <a:srgbClr val="52505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creatingopps.jpg"/>
          <p:cNvPicPr>
            <a:picLocks noChangeAspect="1"/>
          </p:cNvPicPr>
          <p:nvPr userDrawn="1"/>
        </p:nvPicPr>
        <p:blipFill>
          <a:blip r:embed="rId2"/>
          <a:stretch>
            <a:fillRect/>
          </a:stretch>
        </p:blipFill>
        <p:spPr>
          <a:xfrm>
            <a:off x="5867400" y="6172200"/>
            <a:ext cx="2982221" cy="495625"/>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3F576C5-7FC6-4637-A3E5-C94C6A83591C}" type="datetimeFigureOut">
              <a:rPr lang="en-US"/>
              <a:pPr>
                <a:defRPr/>
              </a:pPr>
              <a:t>11/16/2009</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A1335D6-DCA8-4244-9906-907CC3921E2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6705600" cy="715962"/>
          </a:xfrm>
        </p:spPr>
        <p:txBody>
          <a:bodyPr/>
          <a:lstStyle>
            <a:lvl1pPr marL="228600">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371600"/>
            <a:ext cx="5943600" cy="4754563"/>
          </a:xfrm>
        </p:spPr>
        <p:txBody>
          <a:bodyPr/>
          <a:lstStyle>
            <a:lvl1pPr>
              <a:buClr>
                <a:srgbClr val="B5DC10"/>
              </a:buClr>
              <a:buFont typeface="Courier New" pitchFamily="49" charset="0"/>
              <a:buChar char="o"/>
              <a:defRPr>
                <a:solidFill>
                  <a:schemeClr val="tx1">
                    <a:lumMod val="85000"/>
                    <a:lumOff val="15000"/>
                  </a:schemeClr>
                </a:solidFill>
                <a:latin typeface="+mj-lt"/>
                <a:cs typeface="Raavi" pitchFamily="2"/>
              </a:defRPr>
            </a:lvl1pPr>
            <a:lvl2pPr>
              <a:defRPr>
                <a:solidFill>
                  <a:schemeClr val="tx1">
                    <a:lumMod val="85000"/>
                    <a:lumOff val="15000"/>
                  </a:schemeClr>
                </a:solidFill>
                <a:latin typeface="+mj-lt"/>
                <a:cs typeface="Raavi" pitchFamily="2"/>
              </a:defRPr>
            </a:lvl2pPr>
            <a:lvl3pPr>
              <a:defRPr>
                <a:solidFill>
                  <a:schemeClr val="tx1">
                    <a:lumMod val="85000"/>
                    <a:lumOff val="15000"/>
                  </a:schemeClr>
                </a:solidFill>
                <a:latin typeface="+mj-lt"/>
                <a:cs typeface="Raavi" pitchFamily="2"/>
              </a:defRPr>
            </a:lvl3pPr>
            <a:lvl4pPr>
              <a:defRPr>
                <a:solidFill>
                  <a:schemeClr val="tx1">
                    <a:lumMod val="85000"/>
                    <a:lumOff val="15000"/>
                  </a:schemeClr>
                </a:solidFill>
                <a:latin typeface="+mj-lt"/>
                <a:cs typeface="Raavi" pitchFamily="2"/>
              </a:defRPr>
            </a:lvl4pPr>
            <a:lvl5pPr>
              <a:defRPr>
                <a:solidFill>
                  <a:schemeClr val="tx1">
                    <a:lumMod val="85000"/>
                    <a:lumOff val="15000"/>
                  </a:schemeClr>
                </a:solidFill>
                <a:latin typeface="+mj-lt"/>
                <a:cs typeface="Raavi" pitchFamily="2"/>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6C7D57C-40C6-4D33-9827-303D26041C0F}" type="datetimeFigureOut">
              <a:rPr lang="en-US"/>
              <a:pPr>
                <a:defRPr/>
              </a:pPr>
              <a:t>11/16/2009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D4F2E21-9ACF-4564-BF0B-41A41AA6C5C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A7F74B9-F633-4949-BD77-D4273C49CB54}" type="datetimeFigureOut">
              <a:rPr lang="en-US"/>
              <a:pPr>
                <a:defRPr/>
              </a:pPr>
              <a:t>11/16/2009</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A1FCDF0-423D-4E16-B4D6-CC45061968C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8ABEE9C-0B4D-4FBC-A2A1-BBC0369CAFC9}" type="datetimeFigureOut">
              <a:rPr lang="en-US"/>
              <a:pPr>
                <a:defRPr/>
              </a:pPr>
              <a:t>11/16/2009</a:t>
            </a:fld>
            <a:endParaRPr lang="en-US"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77D5064-9BB9-4B1C-91CC-E6CC3AB34A9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2057400" y="1143000"/>
            <a:ext cx="7086600" cy="4267200"/>
          </a:xfrm>
          <a:prstGeom prst="rect">
            <a:avLst/>
          </a:prstGeom>
          <a:gradFill flip="none" rotWithShape="1">
            <a:gsLst>
              <a:gs pos="0">
                <a:schemeClr val="tx1"/>
              </a:gs>
              <a:gs pos="100000">
                <a:srgbClr val="52505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rot="10800000">
            <a:off x="0" y="1371600"/>
            <a:ext cx="1981200" cy="1143000"/>
          </a:xfrm>
          <a:prstGeom prst="rect">
            <a:avLst/>
          </a:prstGeom>
          <a:gradFill flip="none" rotWithShape="1">
            <a:gsLst>
              <a:gs pos="0">
                <a:schemeClr val="tx1"/>
              </a:gs>
              <a:gs pos="100000">
                <a:srgbClr val="52505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1143000"/>
            <a:ext cx="1981200" cy="152400"/>
          </a:xfrm>
          <a:prstGeom prst="rect">
            <a:avLst/>
          </a:prstGeom>
          <a:solidFill>
            <a:srgbClr val="B5DC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3A5CC"/>
              </a:solidFill>
            </a:endParaRPr>
          </a:p>
        </p:txBody>
      </p:sp>
      <p:sp>
        <p:nvSpPr>
          <p:cNvPr id="11" name="Rectangle 10"/>
          <p:cNvSpPr/>
          <p:nvPr userDrawn="1"/>
        </p:nvSpPr>
        <p:spPr>
          <a:xfrm rot="10800000">
            <a:off x="0" y="2590800"/>
            <a:ext cx="1981200" cy="2819400"/>
          </a:xfrm>
          <a:prstGeom prst="rect">
            <a:avLst/>
          </a:prstGeom>
          <a:solidFill>
            <a:srgbClr val="B5DC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1371600"/>
            <a:ext cx="1981200" cy="1143000"/>
          </a:xfrm>
        </p:spPr>
        <p:txBody>
          <a:bodyPr rIns="228600" anchor="ctr" anchorCtr="0"/>
          <a:lstStyle>
            <a:lvl1pPr algn="r">
              <a:defRPr sz="1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pic>
        <p:nvPicPr>
          <p:cNvPr id="7" name="Picture 6" descr="creatingopps.jpg"/>
          <p:cNvPicPr>
            <a:picLocks noChangeAspect="1"/>
          </p:cNvPicPr>
          <p:nvPr userDrawn="1"/>
        </p:nvPicPr>
        <p:blipFill>
          <a:blip r:embed="rId2"/>
          <a:stretch>
            <a:fillRect/>
          </a:stretch>
        </p:blipFill>
        <p:spPr>
          <a:xfrm>
            <a:off x="5867400" y="6172200"/>
            <a:ext cx="2982221" cy="495625"/>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5"/>
          <p:cNvSpPr/>
          <p:nvPr userDrawn="1"/>
        </p:nvSpPr>
        <p:spPr>
          <a:xfrm>
            <a:off x="2057400" y="1143000"/>
            <a:ext cx="7086600" cy="4267200"/>
          </a:xfrm>
          <a:prstGeom prst="rect">
            <a:avLst/>
          </a:prstGeom>
          <a:gradFill flip="none" rotWithShape="1">
            <a:gsLst>
              <a:gs pos="0">
                <a:schemeClr val="tx1"/>
              </a:gs>
              <a:gs pos="100000">
                <a:srgbClr val="52505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rot="10800000">
            <a:off x="0" y="1371600"/>
            <a:ext cx="1981200" cy="1143000"/>
          </a:xfrm>
          <a:prstGeom prst="rect">
            <a:avLst/>
          </a:prstGeom>
          <a:gradFill flip="none" rotWithShape="1">
            <a:gsLst>
              <a:gs pos="0">
                <a:schemeClr val="tx1"/>
              </a:gs>
              <a:gs pos="100000">
                <a:srgbClr val="52505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1143000"/>
            <a:ext cx="1981200" cy="152400"/>
          </a:xfrm>
          <a:prstGeom prst="rect">
            <a:avLst/>
          </a:prstGeom>
          <a:solidFill>
            <a:srgbClr val="73A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3A5CC"/>
              </a:solidFill>
            </a:endParaRPr>
          </a:p>
        </p:txBody>
      </p:sp>
      <p:sp>
        <p:nvSpPr>
          <p:cNvPr id="11" name="Rectangle 10"/>
          <p:cNvSpPr/>
          <p:nvPr userDrawn="1"/>
        </p:nvSpPr>
        <p:spPr>
          <a:xfrm rot="10800000">
            <a:off x="0" y="2590800"/>
            <a:ext cx="1981200" cy="2819400"/>
          </a:xfrm>
          <a:prstGeom prst="rect">
            <a:avLst/>
          </a:prstGeom>
          <a:solidFill>
            <a:srgbClr val="73A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1371600"/>
            <a:ext cx="1981200" cy="1143000"/>
          </a:xfrm>
        </p:spPr>
        <p:txBody>
          <a:bodyPr rIns="228600" anchor="ctr" anchorCtr="0"/>
          <a:lstStyle>
            <a:lvl1pPr algn="r">
              <a:defRPr sz="1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pic>
        <p:nvPicPr>
          <p:cNvPr id="7" name="Picture 6" descr="creatingopps.jpg"/>
          <p:cNvPicPr>
            <a:picLocks noChangeAspect="1"/>
          </p:cNvPicPr>
          <p:nvPr userDrawn="1"/>
        </p:nvPicPr>
        <p:blipFill>
          <a:blip r:embed="rId2"/>
          <a:stretch>
            <a:fillRect/>
          </a:stretch>
        </p:blipFill>
        <p:spPr>
          <a:xfrm>
            <a:off x="5867400" y="6172200"/>
            <a:ext cx="2982221" cy="49562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6" name="Rectangle 5"/>
          <p:cNvSpPr/>
          <p:nvPr userDrawn="1"/>
        </p:nvSpPr>
        <p:spPr>
          <a:xfrm>
            <a:off x="2057400" y="1143000"/>
            <a:ext cx="7086600" cy="4267200"/>
          </a:xfrm>
          <a:prstGeom prst="rect">
            <a:avLst/>
          </a:prstGeom>
          <a:gradFill flip="none" rotWithShape="1">
            <a:gsLst>
              <a:gs pos="0">
                <a:schemeClr val="tx1"/>
              </a:gs>
              <a:gs pos="100000">
                <a:srgbClr val="52505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rot="10800000">
            <a:off x="0" y="1371600"/>
            <a:ext cx="1981200" cy="1143000"/>
          </a:xfrm>
          <a:prstGeom prst="rect">
            <a:avLst/>
          </a:prstGeom>
          <a:gradFill flip="none" rotWithShape="1">
            <a:gsLst>
              <a:gs pos="0">
                <a:schemeClr val="tx1"/>
              </a:gs>
              <a:gs pos="100000">
                <a:srgbClr val="52505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1143000"/>
            <a:ext cx="1981200" cy="152400"/>
          </a:xfrm>
          <a:prstGeom prst="rect">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3A5CC"/>
              </a:solidFill>
            </a:endParaRPr>
          </a:p>
        </p:txBody>
      </p:sp>
      <p:sp>
        <p:nvSpPr>
          <p:cNvPr id="11" name="Rectangle 10"/>
          <p:cNvSpPr/>
          <p:nvPr userDrawn="1"/>
        </p:nvSpPr>
        <p:spPr>
          <a:xfrm rot="10800000">
            <a:off x="0" y="2590800"/>
            <a:ext cx="1981200" cy="2819400"/>
          </a:xfrm>
          <a:prstGeom prst="rect">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1371600"/>
            <a:ext cx="1981200" cy="1143000"/>
          </a:xfrm>
        </p:spPr>
        <p:txBody>
          <a:bodyPr rIns="228600" anchor="ctr" anchorCtr="0"/>
          <a:lstStyle>
            <a:lvl1pPr algn="r">
              <a:defRPr sz="1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pic>
        <p:nvPicPr>
          <p:cNvPr id="7" name="Picture 6" descr="creatingopps.jpg"/>
          <p:cNvPicPr>
            <a:picLocks noChangeAspect="1"/>
          </p:cNvPicPr>
          <p:nvPr userDrawn="1"/>
        </p:nvPicPr>
        <p:blipFill>
          <a:blip r:embed="rId2"/>
          <a:stretch>
            <a:fillRect/>
          </a:stretch>
        </p:blipFill>
        <p:spPr>
          <a:xfrm>
            <a:off x="5867400" y="6172200"/>
            <a:ext cx="2982221" cy="49562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6" name="Rectangle 5"/>
          <p:cNvSpPr/>
          <p:nvPr userDrawn="1"/>
        </p:nvSpPr>
        <p:spPr>
          <a:xfrm>
            <a:off x="2057400" y="1143000"/>
            <a:ext cx="7086600" cy="4267200"/>
          </a:xfrm>
          <a:prstGeom prst="rect">
            <a:avLst/>
          </a:prstGeom>
          <a:gradFill flip="none" rotWithShape="1">
            <a:gsLst>
              <a:gs pos="0">
                <a:schemeClr val="tx1"/>
              </a:gs>
              <a:gs pos="100000">
                <a:srgbClr val="52505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rot="10800000">
            <a:off x="0" y="1371600"/>
            <a:ext cx="1981200" cy="1143000"/>
          </a:xfrm>
          <a:prstGeom prst="rect">
            <a:avLst/>
          </a:prstGeom>
          <a:gradFill flip="none" rotWithShape="1">
            <a:gsLst>
              <a:gs pos="0">
                <a:schemeClr val="tx1"/>
              </a:gs>
              <a:gs pos="100000">
                <a:srgbClr val="52505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1143000"/>
            <a:ext cx="1981200" cy="152400"/>
          </a:xfrm>
          <a:prstGeom prst="rect">
            <a:avLst/>
          </a:prstGeom>
          <a:solidFill>
            <a:srgbClr val="FFB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3A5CC"/>
              </a:solidFill>
            </a:endParaRPr>
          </a:p>
        </p:txBody>
      </p:sp>
      <p:sp>
        <p:nvSpPr>
          <p:cNvPr id="11" name="Rectangle 10"/>
          <p:cNvSpPr/>
          <p:nvPr userDrawn="1"/>
        </p:nvSpPr>
        <p:spPr>
          <a:xfrm rot="10800000">
            <a:off x="0" y="2590800"/>
            <a:ext cx="1981200" cy="2819400"/>
          </a:xfrm>
          <a:prstGeom prst="rect">
            <a:avLst/>
          </a:prstGeom>
          <a:solidFill>
            <a:srgbClr val="FFB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1371600"/>
            <a:ext cx="1981200" cy="1143000"/>
          </a:xfrm>
        </p:spPr>
        <p:txBody>
          <a:bodyPr rIns="228600" anchor="ctr" anchorCtr="0"/>
          <a:lstStyle>
            <a:lvl1pPr algn="r">
              <a:defRPr sz="1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pic>
        <p:nvPicPr>
          <p:cNvPr id="7" name="Picture 6" descr="creatingopps.jpg"/>
          <p:cNvPicPr>
            <a:picLocks noChangeAspect="1"/>
          </p:cNvPicPr>
          <p:nvPr userDrawn="1"/>
        </p:nvPicPr>
        <p:blipFill>
          <a:blip r:embed="rId2"/>
          <a:stretch>
            <a:fillRect/>
          </a:stretch>
        </p:blipFill>
        <p:spPr>
          <a:xfrm>
            <a:off x="5867400" y="6172200"/>
            <a:ext cx="2982221" cy="495625"/>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381000"/>
            <a:ext cx="7162800" cy="6397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smtClean="0"/>
              <a:t>Click to add title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84" r:id="rId7"/>
    <p:sldLayoutId id="2147483685" r:id="rId8"/>
    <p:sldLayoutId id="2147483686" r:id="rId9"/>
    <p:sldLayoutId id="2147483678" r:id="rId10"/>
    <p:sldLayoutId id="2147483679" r:id="rId11"/>
  </p:sldLayoutIdLst>
  <p:txStyles>
    <p:titleStyle>
      <a:lvl1pPr algn="l" rtl="0" eaLnBrk="0" fontAlgn="base" hangingPunct="0">
        <a:spcBef>
          <a:spcPct val="0"/>
        </a:spcBef>
        <a:spcAft>
          <a:spcPct val="0"/>
        </a:spcAft>
        <a:defRPr sz="2400" kern="1200" baseline="0">
          <a:solidFill>
            <a:srgbClr val="595959"/>
          </a:solidFill>
          <a:latin typeface="+mj-lt"/>
          <a:ea typeface="+mj-ea"/>
          <a:cs typeface="+mj-cs"/>
        </a:defRPr>
      </a:lvl1pPr>
      <a:lvl2pPr algn="l" rtl="0" eaLnBrk="0" fontAlgn="base" hangingPunct="0">
        <a:spcBef>
          <a:spcPct val="0"/>
        </a:spcBef>
        <a:spcAft>
          <a:spcPct val="0"/>
        </a:spcAft>
        <a:defRPr sz="2400">
          <a:solidFill>
            <a:srgbClr val="595959"/>
          </a:solidFill>
          <a:latin typeface="Verdana" pitchFamily="34" charset="0"/>
        </a:defRPr>
      </a:lvl2pPr>
      <a:lvl3pPr algn="l" rtl="0" eaLnBrk="0" fontAlgn="base" hangingPunct="0">
        <a:spcBef>
          <a:spcPct val="0"/>
        </a:spcBef>
        <a:spcAft>
          <a:spcPct val="0"/>
        </a:spcAft>
        <a:defRPr sz="2400">
          <a:solidFill>
            <a:srgbClr val="595959"/>
          </a:solidFill>
          <a:latin typeface="Verdana" pitchFamily="34" charset="0"/>
        </a:defRPr>
      </a:lvl3pPr>
      <a:lvl4pPr algn="l" rtl="0" eaLnBrk="0" fontAlgn="base" hangingPunct="0">
        <a:spcBef>
          <a:spcPct val="0"/>
        </a:spcBef>
        <a:spcAft>
          <a:spcPct val="0"/>
        </a:spcAft>
        <a:defRPr sz="2400">
          <a:solidFill>
            <a:srgbClr val="595959"/>
          </a:solidFill>
          <a:latin typeface="Verdana" pitchFamily="34" charset="0"/>
        </a:defRPr>
      </a:lvl4pPr>
      <a:lvl5pPr algn="l" rtl="0" eaLnBrk="0" fontAlgn="base" hangingPunct="0">
        <a:spcBef>
          <a:spcPct val="0"/>
        </a:spcBef>
        <a:spcAft>
          <a:spcPct val="0"/>
        </a:spcAft>
        <a:defRPr sz="2400">
          <a:solidFill>
            <a:srgbClr val="595959"/>
          </a:solidFill>
          <a:latin typeface="Verdana" pitchFamily="34" charset="0"/>
        </a:defRPr>
      </a:lvl5pPr>
      <a:lvl6pPr marL="457200" algn="l" rtl="0" fontAlgn="base">
        <a:spcBef>
          <a:spcPct val="0"/>
        </a:spcBef>
        <a:spcAft>
          <a:spcPct val="0"/>
        </a:spcAft>
        <a:defRPr sz="2400">
          <a:solidFill>
            <a:srgbClr val="595959"/>
          </a:solidFill>
          <a:latin typeface="Verdana" pitchFamily="34" charset="0"/>
        </a:defRPr>
      </a:lvl6pPr>
      <a:lvl7pPr marL="914400" algn="l" rtl="0" fontAlgn="base">
        <a:spcBef>
          <a:spcPct val="0"/>
        </a:spcBef>
        <a:spcAft>
          <a:spcPct val="0"/>
        </a:spcAft>
        <a:defRPr sz="2400">
          <a:solidFill>
            <a:srgbClr val="595959"/>
          </a:solidFill>
          <a:latin typeface="Verdana" pitchFamily="34" charset="0"/>
        </a:defRPr>
      </a:lvl7pPr>
      <a:lvl8pPr marL="1371600" algn="l" rtl="0" fontAlgn="base">
        <a:spcBef>
          <a:spcPct val="0"/>
        </a:spcBef>
        <a:spcAft>
          <a:spcPct val="0"/>
        </a:spcAft>
        <a:defRPr sz="2400">
          <a:solidFill>
            <a:srgbClr val="595959"/>
          </a:solidFill>
          <a:latin typeface="Verdana" pitchFamily="34" charset="0"/>
        </a:defRPr>
      </a:lvl8pPr>
      <a:lvl9pPr marL="1828800" algn="l" rtl="0" fontAlgn="base">
        <a:spcBef>
          <a:spcPct val="0"/>
        </a:spcBef>
        <a:spcAft>
          <a:spcPct val="0"/>
        </a:spcAft>
        <a:defRPr sz="2400">
          <a:solidFill>
            <a:srgbClr val="595959"/>
          </a:solidFill>
          <a:latin typeface="Verdana"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14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0.xml"/><Relationship Id="rId5" Type="http://schemas.openxmlformats.org/officeDocument/2006/relationships/image" Target="../media/image7.jpe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hyperlink" Target="mailto:pcompton@regents.state.oh.us"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pcompton@regents.state.oh.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114800"/>
            <a:ext cx="6400800" cy="1066800"/>
          </a:xfrm>
        </p:spPr>
        <p:txBody>
          <a:bodyPr>
            <a:normAutofit/>
          </a:bodyPr>
          <a:lstStyle/>
          <a:p>
            <a:r>
              <a:rPr lang="en-US" dirty="0" smtClean="0"/>
              <a:t>Credit Transfer: Cornerstone of the </a:t>
            </a:r>
            <a:br>
              <a:rPr lang="en-US" dirty="0" smtClean="0"/>
            </a:br>
            <a:r>
              <a:rPr lang="en-US" dirty="0" smtClean="0"/>
              <a:t>University System of Ohio</a:t>
            </a:r>
            <a:endParaRPr lang="en-US" dirty="0"/>
          </a:p>
        </p:txBody>
      </p:sp>
      <p:sp>
        <p:nvSpPr>
          <p:cNvPr id="3075" name="Subtitle 2"/>
          <p:cNvSpPr>
            <a:spLocks noGrp="1"/>
          </p:cNvSpPr>
          <p:nvPr>
            <p:ph type="subTitle" idx="1"/>
          </p:nvPr>
        </p:nvSpPr>
        <p:spPr/>
        <p:txBody>
          <a:bodyPr/>
          <a:lstStyle/>
          <a:p>
            <a:endParaRPr lang="en-US"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10000" y="762000"/>
            <a:ext cx="5181600" cy="307777"/>
          </a:xfrm>
          <a:prstGeom prst="rect">
            <a:avLst/>
          </a:prstGeom>
          <a:noFill/>
        </p:spPr>
        <p:txBody>
          <a:bodyPr wrap="square" rtlCol="0">
            <a:spAutoFit/>
          </a:bodyPr>
          <a:lstStyle/>
          <a:p>
            <a:pPr marL="274320" algn="r"/>
            <a:r>
              <a:rPr lang="en-US" sz="1400" b="1" dirty="0" smtClean="0">
                <a:solidFill>
                  <a:srgbClr val="525051"/>
                </a:solidFill>
              </a:rPr>
              <a:t>University System of Ohio</a:t>
            </a:r>
            <a:endParaRPr lang="en-US" sz="1400" b="1" dirty="0">
              <a:solidFill>
                <a:srgbClr val="525051"/>
              </a:solidFill>
              <a:latin typeface="+mj-lt"/>
            </a:endParaRPr>
          </a:p>
        </p:txBody>
      </p:sp>
      <p:pic>
        <p:nvPicPr>
          <p:cNvPr id="12" name="Picture 11" descr="preliminary_headcount.jpg"/>
          <p:cNvPicPr>
            <a:picLocks noChangeAspect="1"/>
          </p:cNvPicPr>
          <p:nvPr/>
        </p:nvPicPr>
        <p:blipFill>
          <a:blip r:embed="rId2">
            <a:clrChange>
              <a:clrFrom>
                <a:srgbClr val="030306"/>
              </a:clrFrom>
              <a:clrTo>
                <a:srgbClr val="030306">
                  <a:alpha val="0"/>
                </a:srgbClr>
              </a:clrTo>
            </a:clrChange>
          </a:blip>
          <a:srcRect t="13966"/>
          <a:stretch>
            <a:fillRect/>
          </a:stretch>
        </p:blipFill>
        <p:spPr>
          <a:xfrm>
            <a:off x="3358896" y="2286000"/>
            <a:ext cx="4413504" cy="2816352"/>
          </a:xfrm>
          <a:prstGeom prst="rect">
            <a:avLst/>
          </a:prstGeom>
        </p:spPr>
      </p:pic>
      <p:sp>
        <p:nvSpPr>
          <p:cNvPr id="13" name="TextBox 12"/>
          <p:cNvSpPr txBox="1"/>
          <p:nvPr/>
        </p:nvSpPr>
        <p:spPr>
          <a:xfrm>
            <a:off x="2590800" y="1686580"/>
            <a:ext cx="6096000" cy="523220"/>
          </a:xfrm>
          <a:prstGeom prst="rect">
            <a:avLst/>
          </a:prstGeom>
          <a:noFill/>
        </p:spPr>
        <p:txBody>
          <a:bodyPr wrap="square" rtlCol="0">
            <a:spAutoFit/>
          </a:bodyPr>
          <a:lstStyle/>
          <a:p>
            <a:pPr algn="ctr"/>
            <a:r>
              <a:rPr lang="en-US" sz="1600" b="1" dirty="0" smtClean="0">
                <a:solidFill>
                  <a:schemeClr val="bg1"/>
                </a:solidFill>
              </a:rPr>
              <a:t>Five Year Trend in Preliminary Headcount Enrollments</a:t>
            </a:r>
          </a:p>
          <a:p>
            <a:pPr algn="ctr"/>
            <a:r>
              <a:rPr lang="en-US" sz="1200" dirty="0" smtClean="0">
                <a:solidFill>
                  <a:schemeClr val="bg1"/>
                </a:solidFill>
              </a:rPr>
              <a:t>From Fall 2004 to Fall 2008</a:t>
            </a:r>
          </a:p>
        </p:txBody>
      </p:sp>
      <p:sp>
        <p:nvSpPr>
          <p:cNvPr id="14" name="Title 13"/>
          <p:cNvSpPr>
            <a:spLocks noGrp="1"/>
          </p:cNvSpPr>
          <p:nvPr>
            <p:ph type="title"/>
          </p:nvPr>
        </p:nvSpPr>
        <p:spPr/>
        <p:txBody>
          <a:bodyPr/>
          <a:lstStyle/>
          <a:p>
            <a:r>
              <a:rPr lang="en-US" dirty="0" smtClean="0"/>
              <a:t>Size and Scope</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10000" y="762000"/>
            <a:ext cx="5181600" cy="307777"/>
          </a:xfrm>
          <a:prstGeom prst="rect">
            <a:avLst/>
          </a:prstGeom>
          <a:noFill/>
        </p:spPr>
        <p:txBody>
          <a:bodyPr wrap="square" rtlCol="0">
            <a:spAutoFit/>
          </a:bodyPr>
          <a:lstStyle/>
          <a:p>
            <a:pPr marL="274320" algn="r"/>
            <a:r>
              <a:rPr lang="en-US" sz="1400" b="1" dirty="0" smtClean="0">
                <a:solidFill>
                  <a:srgbClr val="525051"/>
                </a:solidFill>
              </a:rPr>
              <a:t>University System of Ohio</a:t>
            </a:r>
            <a:endParaRPr lang="en-US" sz="1400" b="1" dirty="0">
              <a:solidFill>
                <a:srgbClr val="525051"/>
              </a:solidFill>
              <a:latin typeface="+mj-lt"/>
            </a:endParaRPr>
          </a:p>
        </p:txBody>
      </p:sp>
      <p:sp>
        <p:nvSpPr>
          <p:cNvPr id="16" name="TextBox 15"/>
          <p:cNvSpPr txBox="1"/>
          <p:nvPr/>
        </p:nvSpPr>
        <p:spPr>
          <a:xfrm>
            <a:off x="3581400" y="3048000"/>
            <a:ext cx="4876800" cy="1661993"/>
          </a:xfrm>
          <a:prstGeom prst="rect">
            <a:avLst/>
          </a:prstGeom>
          <a:noFill/>
        </p:spPr>
        <p:txBody>
          <a:bodyPr wrap="square" rtlCol="0">
            <a:spAutoFit/>
          </a:bodyPr>
          <a:lstStyle/>
          <a:p>
            <a:pPr>
              <a:defRPr/>
            </a:pPr>
            <a:r>
              <a:rPr lang="en-US" b="1" dirty="0" smtClean="0">
                <a:solidFill>
                  <a:schemeClr val="bg1"/>
                </a:solidFill>
              </a:rPr>
              <a:t>8,054 degrees</a:t>
            </a:r>
          </a:p>
          <a:p>
            <a:pPr>
              <a:defRPr/>
            </a:pPr>
            <a:r>
              <a:rPr lang="en-US" sz="1200" dirty="0" smtClean="0">
                <a:solidFill>
                  <a:schemeClr val="bg1"/>
                </a:solidFill>
              </a:rPr>
              <a:t>(associate, bachelor’s, master’s, doctorate, and professional)</a:t>
            </a:r>
          </a:p>
          <a:p>
            <a:pPr>
              <a:defRPr/>
            </a:pPr>
            <a:endParaRPr lang="en-US" dirty="0" smtClean="0">
              <a:solidFill>
                <a:schemeClr val="bg1"/>
              </a:solidFill>
            </a:endParaRPr>
          </a:p>
          <a:p>
            <a:pPr>
              <a:defRPr/>
            </a:pPr>
            <a:r>
              <a:rPr lang="en-US" b="1" dirty="0" smtClean="0">
                <a:solidFill>
                  <a:schemeClr val="bg1"/>
                </a:solidFill>
              </a:rPr>
              <a:t>322 online degrees</a:t>
            </a:r>
          </a:p>
          <a:p>
            <a:pPr>
              <a:defRPr/>
            </a:pPr>
            <a:endParaRPr lang="en-US" b="1" dirty="0" smtClean="0">
              <a:solidFill>
                <a:schemeClr val="bg1"/>
              </a:solidFill>
            </a:endParaRPr>
          </a:p>
          <a:p>
            <a:pPr>
              <a:defRPr/>
            </a:pPr>
            <a:r>
              <a:rPr lang="en-US" b="1" dirty="0" smtClean="0">
                <a:solidFill>
                  <a:schemeClr val="bg1"/>
                </a:solidFill>
              </a:rPr>
              <a:t>3,364 online courses</a:t>
            </a:r>
            <a:endParaRPr lang="en-US" dirty="0"/>
          </a:p>
        </p:txBody>
      </p:sp>
      <p:sp>
        <p:nvSpPr>
          <p:cNvPr id="25" name="TextBox 24"/>
          <p:cNvSpPr txBox="1"/>
          <p:nvPr/>
        </p:nvSpPr>
        <p:spPr>
          <a:xfrm>
            <a:off x="2743200" y="1752600"/>
            <a:ext cx="5410200"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2007-2008 Degrees Offered</a:t>
            </a:r>
            <a:endParaRPr lang="en-US" b="1" dirty="0">
              <a:solidFill>
                <a:schemeClr val="bg1"/>
              </a:solidFill>
              <a:latin typeface="Arial" pitchFamily="34" charset="0"/>
              <a:cs typeface="Arial" pitchFamily="34" charset="0"/>
            </a:endParaRPr>
          </a:p>
        </p:txBody>
      </p:sp>
      <p:sp>
        <p:nvSpPr>
          <p:cNvPr id="12" name="Title 11"/>
          <p:cNvSpPr>
            <a:spLocks noGrp="1"/>
          </p:cNvSpPr>
          <p:nvPr>
            <p:ph type="title"/>
          </p:nvPr>
        </p:nvSpPr>
        <p:spPr/>
        <p:txBody>
          <a:bodyPr/>
          <a:lstStyle/>
          <a:p>
            <a:r>
              <a:rPr lang="en-US" dirty="0" smtClean="0"/>
              <a:t>Size and Scope</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4114800" y="1371600"/>
            <a:ext cx="2514600" cy="2514600"/>
            <a:chOff x="4114800" y="1524000"/>
            <a:chExt cx="2514600" cy="2514600"/>
          </a:xfrm>
        </p:grpSpPr>
        <p:sp>
          <p:nvSpPr>
            <p:cNvPr id="14" name="Oval 13"/>
            <p:cNvSpPr/>
            <p:nvPr/>
          </p:nvSpPr>
          <p:spPr>
            <a:xfrm>
              <a:off x="4114800" y="1524000"/>
              <a:ext cx="2514600" cy="2514600"/>
            </a:xfrm>
            <a:prstGeom prst="ellipse">
              <a:avLst/>
            </a:prstGeom>
            <a:gradFill>
              <a:gsLst>
                <a:gs pos="0">
                  <a:srgbClr val="E31837"/>
                </a:gs>
                <a:gs pos="100000">
                  <a:srgbClr val="B5132A">
                    <a:alpha val="61000"/>
                  </a:srgbClr>
                </a:gs>
              </a:gsLst>
              <a:lin ang="2700000" scaled="1"/>
            </a:gra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4876800" y="2362200"/>
              <a:ext cx="1447800" cy="381000"/>
            </a:xfrm>
            <a:prstGeom prst="rect">
              <a:avLst/>
            </a:prstGeom>
            <a:noFill/>
          </p:spPr>
          <p:txBody>
            <a:bodyPr wrap="square" rtlCol="0">
              <a:spAutoFit/>
            </a:bodyPr>
            <a:lstStyle/>
            <a:p>
              <a:r>
                <a:rPr lang="en-US" b="1" dirty="0" smtClean="0">
                  <a:solidFill>
                    <a:schemeClr val="bg1"/>
                  </a:solidFill>
                </a:rPr>
                <a:t>Quality</a:t>
              </a:r>
              <a:endParaRPr lang="en-US" b="1" dirty="0">
                <a:solidFill>
                  <a:schemeClr val="bg1"/>
                </a:solidFill>
              </a:endParaRPr>
            </a:p>
          </p:txBody>
        </p:sp>
      </p:grpSp>
      <p:sp>
        <p:nvSpPr>
          <p:cNvPr id="11" name="TextBox 10"/>
          <p:cNvSpPr txBox="1"/>
          <p:nvPr/>
        </p:nvSpPr>
        <p:spPr>
          <a:xfrm>
            <a:off x="3810000" y="762000"/>
            <a:ext cx="5181600" cy="307777"/>
          </a:xfrm>
          <a:prstGeom prst="rect">
            <a:avLst/>
          </a:prstGeom>
          <a:noFill/>
        </p:spPr>
        <p:txBody>
          <a:bodyPr wrap="square" rtlCol="0">
            <a:spAutoFit/>
          </a:bodyPr>
          <a:lstStyle/>
          <a:p>
            <a:pPr marL="274320" algn="r"/>
            <a:r>
              <a:rPr lang="en-US" sz="1400" b="1" dirty="0" smtClean="0">
                <a:solidFill>
                  <a:srgbClr val="525051"/>
                </a:solidFill>
              </a:rPr>
              <a:t>University System of Ohio</a:t>
            </a:r>
            <a:endParaRPr lang="en-US" sz="1400" b="1" dirty="0">
              <a:solidFill>
                <a:srgbClr val="525051"/>
              </a:solidFill>
              <a:latin typeface="+mj-lt"/>
            </a:endParaRPr>
          </a:p>
        </p:txBody>
      </p:sp>
      <p:grpSp>
        <p:nvGrpSpPr>
          <p:cNvPr id="27" name="Group 26"/>
          <p:cNvGrpSpPr/>
          <p:nvPr/>
        </p:nvGrpSpPr>
        <p:grpSpPr>
          <a:xfrm>
            <a:off x="3048000" y="2590800"/>
            <a:ext cx="2514600" cy="2514600"/>
            <a:chOff x="3200400" y="2667000"/>
            <a:chExt cx="2514600" cy="2514600"/>
          </a:xfrm>
        </p:grpSpPr>
        <p:sp>
          <p:nvSpPr>
            <p:cNvPr id="18" name="Oval 17"/>
            <p:cNvSpPr/>
            <p:nvPr/>
          </p:nvSpPr>
          <p:spPr>
            <a:xfrm>
              <a:off x="3200400" y="2667000"/>
              <a:ext cx="2514600" cy="2514600"/>
            </a:xfrm>
            <a:prstGeom prst="ellipse">
              <a:avLst/>
            </a:prstGeom>
            <a:gradFill>
              <a:gsLst>
                <a:gs pos="0">
                  <a:srgbClr val="B5DC10">
                    <a:alpha val="69000"/>
                  </a:srgbClr>
                </a:gs>
                <a:gs pos="100000">
                  <a:srgbClr val="8AA80C">
                    <a:alpha val="68000"/>
                  </a:srgbClr>
                </a:gs>
              </a:gsLst>
              <a:lin ang="2700000" scaled="1"/>
            </a:gra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3505200" y="3810000"/>
              <a:ext cx="1676400" cy="369332"/>
            </a:xfrm>
            <a:prstGeom prst="rect">
              <a:avLst/>
            </a:prstGeom>
            <a:noFill/>
          </p:spPr>
          <p:txBody>
            <a:bodyPr wrap="square" rtlCol="0">
              <a:spAutoFit/>
            </a:bodyPr>
            <a:lstStyle/>
            <a:p>
              <a:r>
                <a:rPr lang="en-US" b="1" dirty="0" smtClean="0">
                  <a:solidFill>
                    <a:schemeClr val="bg1"/>
                  </a:solidFill>
                </a:rPr>
                <a:t>Affordability</a:t>
              </a:r>
              <a:endParaRPr lang="en-US" b="1" dirty="0">
                <a:solidFill>
                  <a:schemeClr val="bg1"/>
                </a:solidFill>
              </a:endParaRPr>
            </a:p>
          </p:txBody>
        </p:sp>
      </p:grpSp>
      <p:grpSp>
        <p:nvGrpSpPr>
          <p:cNvPr id="26" name="Group 25"/>
          <p:cNvGrpSpPr/>
          <p:nvPr/>
        </p:nvGrpSpPr>
        <p:grpSpPr>
          <a:xfrm>
            <a:off x="5181600" y="2667000"/>
            <a:ext cx="2514600" cy="2514600"/>
            <a:chOff x="5029200" y="2743200"/>
            <a:chExt cx="2514600" cy="2514600"/>
          </a:xfrm>
        </p:grpSpPr>
        <p:sp>
          <p:nvSpPr>
            <p:cNvPr id="19" name="Oval 18"/>
            <p:cNvSpPr/>
            <p:nvPr/>
          </p:nvSpPr>
          <p:spPr>
            <a:xfrm>
              <a:off x="5029200" y="2743200"/>
              <a:ext cx="2514600" cy="2514600"/>
            </a:xfrm>
            <a:prstGeom prst="ellipse">
              <a:avLst/>
            </a:prstGeom>
            <a:gradFill flip="none" rotWithShape="1">
              <a:gsLst>
                <a:gs pos="0">
                  <a:srgbClr val="73A5CC">
                    <a:alpha val="77000"/>
                  </a:srgbClr>
                </a:gs>
                <a:gs pos="100000">
                  <a:srgbClr val="4F90D1">
                    <a:alpha val="72000"/>
                  </a:srgbClr>
                </a:gs>
              </a:gsLst>
              <a:lin ang="2700000" scaled="1"/>
              <a:tileRect/>
            </a:gra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5715000" y="3886200"/>
              <a:ext cx="1447800" cy="381000"/>
            </a:xfrm>
            <a:prstGeom prst="rect">
              <a:avLst/>
            </a:prstGeom>
            <a:noFill/>
          </p:spPr>
          <p:txBody>
            <a:bodyPr wrap="square" rtlCol="0">
              <a:spAutoFit/>
            </a:bodyPr>
            <a:lstStyle/>
            <a:p>
              <a:r>
                <a:rPr lang="en-US" b="1" dirty="0" smtClean="0">
                  <a:solidFill>
                    <a:schemeClr val="bg1"/>
                  </a:solidFill>
                </a:rPr>
                <a:t>Flexibility</a:t>
              </a:r>
              <a:endParaRPr lang="en-US" b="1" dirty="0">
                <a:solidFill>
                  <a:schemeClr val="bg1"/>
                </a:solidFill>
              </a:endParaRPr>
            </a:p>
          </p:txBody>
        </p:sp>
      </p:grpSp>
      <p:sp>
        <p:nvSpPr>
          <p:cNvPr id="22" name="Title 21"/>
          <p:cNvSpPr>
            <a:spLocks noGrp="1"/>
          </p:cNvSpPr>
          <p:nvPr>
            <p:ph type="title"/>
          </p:nvPr>
        </p:nvSpPr>
        <p:spPr/>
        <p:txBody>
          <a:bodyPr/>
          <a:lstStyle/>
          <a:p>
            <a:r>
              <a:rPr lang="en-US" dirty="0" smtClean="0"/>
              <a:t>Keys to Success of the System</a:t>
            </a:r>
            <a:endParaRPr lang="en-US"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out)">
                                      <p:cBhvr>
                                        <p:cTn id="7" dur="2000"/>
                                        <p:tgtEl>
                                          <p:spTgt spid="26"/>
                                        </p:tgtEl>
                                      </p:cBhvr>
                                    </p:animEffect>
                                  </p:childTnLst>
                                </p:cTn>
                              </p:par>
                              <p:par>
                                <p:cTn id="8" presetID="6" presetClass="entr" presetSubtype="32"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circle(out)">
                                      <p:cBhvr>
                                        <p:cTn id="10" dur="2000"/>
                                        <p:tgtEl>
                                          <p:spTgt spid="25"/>
                                        </p:tgtEl>
                                      </p:cBhvr>
                                    </p:animEffect>
                                  </p:childTnLst>
                                </p:cTn>
                              </p:par>
                              <p:par>
                                <p:cTn id="11" presetID="6" presetClass="entr" presetSubtype="32"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circle(out)">
                                      <p:cBhvr>
                                        <p:cTn id="13"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Vision for Ohio’s Credit Transfer Initiatives</a:t>
            </a:r>
            <a:endParaRPr lang="en-US" dirty="0"/>
          </a:p>
        </p:txBody>
      </p:sp>
      <p:sp>
        <p:nvSpPr>
          <p:cNvPr id="3" name="Rectangle 2"/>
          <p:cNvSpPr/>
          <p:nvPr/>
        </p:nvSpPr>
        <p:spPr>
          <a:xfrm>
            <a:off x="2286000" y="2136339"/>
            <a:ext cx="4572000" cy="3139321"/>
          </a:xfrm>
          <a:prstGeom prst="rect">
            <a:avLst/>
          </a:prstGeom>
        </p:spPr>
        <p:txBody>
          <a:bodyPr>
            <a:spAutoFit/>
          </a:bodyPr>
          <a:lstStyle/>
          <a:p>
            <a:r>
              <a:rPr lang="en-US" b="1" dirty="0" smtClean="0">
                <a:solidFill>
                  <a:schemeClr val="bg1"/>
                </a:solidFill>
              </a:rPr>
              <a:t>Seamless Student Mobility </a:t>
            </a:r>
            <a:r>
              <a:rPr lang="en-US" dirty="0" smtClean="0">
                <a:solidFill>
                  <a:schemeClr val="bg1"/>
                </a:solidFill>
              </a:rPr>
              <a:t>so each student can reach his/her highest level of educational attainment through statewide guarantees</a:t>
            </a:r>
          </a:p>
          <a:p>
            <a:endParaRPr lang="en-US" dirty="0" smtClean="0">
              <a:solidFill>
                <a:schemeClr val="bg1"/>
              </a:solidFill>
            </a:endParaRPr>
          </a:p>
          <a:p>
            <a:r>
              <a:rPr lang="en-US" dirty="0" smtClean="0">
                <a:solidFill>
                  <a:schemeClr val="bg1"/>
                </a:solidFill>
              </a:rPr>
              <a:t>A </a:t>
            </a:r>
            <a:r>
              <a:rPr lang="en-US" b="1" dirty="0" smtClean="0">
                <a:solidFill>
                  <a:schemeClr val="bg1"/>
                </a:solidFill>
              </a:rPr>
              <a:t>Student Web-Services Portal </a:t>
            </a:r>
            <a:r>
              <a:rPr lang="en-US" dirty="0" smtClean="0">
                <a:solidFill>
                  <a:schemeClr val="bg1"/>
                </a:solidFill>
              </a:rPr>
              <a:t>where a student has access to higher education information and services to help him/her reach their educational goals.</a:t>
            </a:r>
          </a:p>
          <a:p>
            <a:endParaRPr lang="en-US" dirty="0" smtClean="0">
              <a:solidFill>
                <a:schemeClr val="bg1"/>
              </a:solidFill>
            </a:endParaRPr>
          </a:p>
          <a:p>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Information</a:t>
            </a:r>
            <a:endParaRPr lang="en-US" dirty="0"/>
          </a:p>
        </p:txBody>
      </p:sp>
      <p:sp>
        <p:nvSpPr>
          <p:cNvPr id="3" name="Rectangle 2"/>
          <p:cNvSpPr/>
          <p:nvPr/>
        </p:nvSpPr>
        <p:spPr>
          <a:xfrm>
            <a:off x="2362200" y="1371600"/>
            <a:ext cx="4572000" cy="3970318"/>
          </a:xfrm>
          <a:prstGeom prst="rect">
            <a:avLst/>
          </a:prstGeom>
        </p:spPr>
        <p:txBody>
          <a:bodyPr>
            <a:spAutoFit/>
          </a:bodyPr>
          <a:lstStyle/>
          <a:p>
            <a:r>
              <a:rPr lang="en-US" dirty="0" smtClean="0">
                <a:solidFill>
                  <a:schemeClr val="bg1"/>
                </a:solidFill>
              </a:rPr>
              <a:t>Statewide transfer and articulation initiatives are the result of a concerted effort by dedicated legislative champions and higher education professionals at the state and institutional levels</a:t>
            </a:r>
          </a:p>
          <a:p>
            <a:endParaRPr lang="en-US" dirty="0" smtClean="0">
              <a:solidFill>
                <a:schemeClr val="bg1"/>
              </a:solidFill>
            </a:endParaRPr>
          </a:p>
          <a:p>
            <a:r>
              <a:rPr lang="en-US" dirty="0" smtClean="0">
                <a:solidFill>
                  <a:schemeClr val="bg1"/>
                </a:solidFill>
              </a:rPr>
              <a:t>Started back in 1990 with the Ohio Transfer Module</a:t>
            </a:r>
          </a:p>
          <a:p>
            <a:endParaRPr lang="en-US" dirty="0" smtClean="0">
              <a:solidFill>
                <a:schemeClr val="bg1"/>
              </a:solidFill>
            </a:endParaRPr>
          </a:p>
          <a:p>
            <a:r>
              <a:rPr lang="en-US" dirty="0" smtClean="0">
                <a:solidFill>
                  <a:schemeClr val="bg1"/>
                </a:solidFill>
              </a:rPr>
              <a:t>The Transfer Assurance Guides were effective in fall of 2005 </a:t>
            </a:r>
          </a:p>
          <a:p>
            <a:endParaRPr lang="en-US" dirty="0" smtClean="0">
              <a:solidFill>
                <a:schemeClr val="bg1"/>
              </a:solidFill>
            </a:endParaRPr>
          </a:p>
          <a:p>
            <a:r>
              <a:rPr lang="en-US" dirty="0" smtClean="0">
                <a:solidFill>
                  <a:schemeClr val="bg1"/>
                </a:solidFill>
              </a:rPr>
              <a:t>Career Technical Assurance Guides followed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 Assurance Guides</a:t>
            </a:r>
            <a:endParaRPr lang="en-US" dirty="0"/>
          </a:p>
        </p:txBody>
      </p:sp>
      <p:sp>
        <p:nvSpPr>
          <p:cNvPr id="3" name="Rectangle 2"/>
          <p:cNvSpPr/>
          <p:nvPr/>
        </p:nvSpPr>
        <p:spPr>
          <a:xfrm>
            <a:off x="2286000" y="2136339"/>
            <a:ext cx="4572000" cy="2862322"/>
          </a:xfrm>
          <a:prstGeom prst="rect">
            <a:avLst/>
          </a:prstGeom>
        </p:spPr>
        <p:txBody>
          <a:bodyPr>
            <a:spAutoFit/>
          </a:bodyPr>
          <a:lstStyle/>
          <a:p>
            <a:r>
              <a:rPr lang="en-US" dirty="0" smtClean="0">
                <a:solidFill>
                  <a:schemeClr val="bg1"/>
                </a:solidFill>
              </a:rPr>
              <a:t>Define pathways to a Baccalaureate Degree</a:t>
            </a:r>
          </a:p>
          <a:p>
            <a:endParaRPr lang="en-US" dirty="0" smtClean="0">
              <a:solidFill>
                <a:schemeClr val="bg1"/>
              </a:solidFill>
            </a:endParaRPr>
          </a:p>
          <a:p>
            <a:r>
              <a:rPr lang="en-US" dirty="0" smtClean="0">
                <a:solidFill>
                  <a:schemeClr val="bg1"/>
                </a:solidFill>
              </a:rPr>
              <a:t>36 TAGs and more under development</a:t>
            </a:r>
          </a:p>
          <a:p>
            <a:endParaRPr lang="en-US" dirty="0" smtClean="0">
              <a:solidFill>
                <a:schemeClr val="bg1"/>
              </a:solidFill>
            </a:endParaRPr>
          </a:p>
          <a:p>
            <a:r>
              <a:rPr lang="en-US" dirty="0" smtClean="0">
                <a:solidFill>
                  <a:schemeClr val="bg1"/>
                </a:solidFill>
              </a:rPr>
              <a:t>TAG courses are guaranteed to transfer and apply toward the major.  The courses are equivalent and carry a statewide guarantee.</a:t>
            </a:r>
          </a:p>
          <a:p>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1066800" y="4953000"/>
            <a:ext cx="7543800" cy="1676400"/>
          </a:xfrm>
          <a:prstGeom prst="rect">
            <a:avLst/>
          </a:prstGeom>
          <a:solidFill>
            <a:srgbClr val="00FF00"/>
          </a:solidFill>
          <a:ln w="9525">
            <a:solidFill>
              <a:schemeClr val="tx1"/>
            </a:solidFill>
            <a:miter lim="800000"/>
            <a:headEnd/>
            <a:tailEnd/>
          </a:ln>
        </p:spPr>
        <p:txBody>
          <a:bodyPr wrap="none" anchor="ctr"/>
          <a:lstStyle/>
          <a:p>
            <a:pPr algn="ctr" eaLnBrk="0" hangingPunct="0"/>
            <a:endParaRPr lang="en-US" sz="2200">
              <a:solidFill>
                <a:srgbClr val="000000"/>
              </a:solidFill>
              <a:latin typeface="Calibri" pitchFamily="34" charset="0"/>
            </a:endParaRPr>
          </a:p>
        </p:txBody>
      </p:sp>
      <p:sp>
        <p:nvSpPr>
          <p:cNvPr id="72707" name="Text Box 3"/>
          <p:cNvSpPr txBox="1">
            <a:spLocks noChangeArrowheads="1"/>
          </p:cNvSpPr>
          <p:nvPr/>
        </p:nvSpPr>
        <p:spPr bwMode="auto">
          <a:xfrm>
            <a:off x="1752600" y="5486400"/>
            <a:ext cx="3352800" cy="1155700"/>
          </a:xfrm>
          <a:prstGeom prst="rect">
            <a:avLst/>
          </a:prstGeom>
          <a:noFill/>
          <a:ln w="9525">
            <a:noFill/>
            <a:miter lim="800000"/>
            <a:headEnd/>
            <a:tailEnd/>
          </a:ln>
        </p:spPr>
        <p:txBody>
          <a:bodyPr>
            <a:spAutoFit/>
          </a:bodyPr>
          <a:lstStyle/>
          <a:p>
            <a:pPr>
              <a:spcBef>
                <a:spcPct val="50000"/>
              </a:spcBef>
              <a:buFontTx/>
              <a:buChar char="•"/>
            </a:pPr>
            <a:r>
              <a:rPr lang="en-US" sz="1400">
                <a:latin typeface="Calibri" pitchFamily="34" charset="0"/>
              </a:rPr>
              <a:t> 3 hrs. English</a:t>
            </a:r>
          </a:p>
          <a:p>
            <a:pPr>
              <a:spcBef>
                <a:spcPct val="50000"/>
              </a:spcBef>
              <a:buFontTx/>
              <a:buChar char="•"/>
            </a:pPr>
            <a:r>
              <a:rPr lang="en-US" sz="1400">
                <a:latin typeface="Calibri" pitchFamily="34" charset="0"/>
              </a:rPr>
              <a:t> 3 hrs. Math</a:t>
            </a:r>
          </a:p>
          <a:p>
            <a:pPr>
              <a:spcBef>
                <a:spcPct val="50000"/>
              </a:spcBef>
              <a:buFontTx/>
              <a:buChar char="•"/>
            </a:pPr>
            <a:r>
              <a:rPr lang="en-US" sz="1400">
                <a:latin typeface="Calibri" pitchFamily="34" charset="0"/>
              </a:rPr>
              <a:t> 6 hrs. Natural / Physical Sciences</a:t>
            </a:r>
          </a:p>
        </p:txBody>
      </p:sp>
      <p:sp>
        <p:nvSpPr>
          <p:cNvPr id="72708" name="Text Box 4"/>
          <p:cNvSpPr txBox="1">
            <a:spLocks noChangeArrowheads="1"/>
          </p:cNvSpPr>
          <p:nvPr/>
        </p:nvSpPr>
        <p:spPr bwMode="auto">
          <a:xfrm>
            <a:off x="4953000" y="5486400"/>
            <a:ext cx="3429000" cy="623888"/>
          </a:xfrm>
          <a:prstGeom prst="rect">
            <a:avLst/>
          </a:prstGeom>
          <a:noFill/>
          <a:ln w="9525">
            <a:noFill/>
            <a:miter lim="800000"/>
            <a:headEnd/>
            <a:tailEnd/>
          </a:ln>
        </p:spPr>
        <p:txBody>
          <a:bodyPr>
            <a:spAutoFit/>
          </a:bodyPr>
          <a:lstStyle/>
          <a:p>
            <a:pPr>
              <a:spcBef>
                <a:spcPct val="50000"/>
              </a:spcBef>
              <a:buFontTx/>
              <a:buChar char="•"/>
            </a:pPr>
            <a:r>
              <a:rPr lang="en-US" sz="1400">
                <a:latin typeface="Calibri" pitchFamily="34" charset="0"/>
              </a:rPr>
              <a:t> 6 hrs. Arts &amp; Humanities</a:t>
            </a:r>
          </a:p>
          <a:p>
            <a:pPr>
              <a:spcBef>
                <a:spcPct val="50000"/>
              </a:spcBef>
              <a:buFontTx/>
              <a:buChar char="•"/>
            </a:pPr>
            <a:r>
              <a:rPr lang="en-US" sz="1400">
                <a:latin typeface="Calibri" pitchFamily="34" charset="0"/>
              </a:rPr>
              <a:t> 6 hrs. Social Sciences</a:t>
            </a:r>
          </a:p>
        </p:txBody>
      </p:sp>
      <p:sp>
        <p:nvSpPr>
          <p:cNvPr id="72709" name="Text Box 5"/>
          <p:cNvSpPr txBox="1">
            <a:spLocks noChangeArrowheads="1"/>
          </p:cNvSpPr>
          <p:nvPr/>
        </p:nvSpPr>
        <p:spPr bwMode="auto">
          <a:xfrm>
            <a:off x="2133600" y="5029200"/>
            <a:ext cx="4648200" cy="336550"/>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Required Courses – 24 semester hours</a:t>
            </a:r>
          </a:p>
        </p:txBody>
      </p:sp>
      <p:sp>
        <p:nvSpPr>
          <p:cNvPr id="72710" name="Rectangle 6"/>
          <p:cNvSpPr>
            <a:spLocks noChangeArrowheads="1"/>
          </p:cNvSpPr>
          <p:nvPr/>
        </p:nvSpPr>
        <p:spPr bwMode="auto">
          <a:xfrm>
            <a:off x="1066800" y="4267200"/>
            <a:ext cx="7543800" cy="685800"/>
          </a:xfrm>
          <a:prstGeom prst="rect">
            <a:avLst/>
          </a:prstGeom>
          <a:solidFill>
            <a:srgbClr val="CCFFCC"/>
          </a:solidFill>
          <a:ln w="9525">
            <a:solidFill>
              <a:schemeClr val="tx1"/>
            </a:solidFill>
            <a:miter lim="800000"/>
            <a:headEnd/>
            <a:tailEnd/>
          </a:ln>
        </p:spPr>
        <p:txBody>
          <a:bodyPr wrap="none" anchor="ctr"/>
          <a:lstStyle/>
          <a:p>
            <a:pPr algn="ctr"/>
            <a:endParaRPr lang="en-US">
              <a:latin typeface="Calibri" pitchFamily="34" charset="0"/>
            </a:endParaRPr>
          </a:p>
        </p:txBody>
      </p:sp>
      <p:sp>
        <p:nvSpPr>
          <p:cNvPr id="72711" name="Text Box 7"/>
          <p:cNvSpPr txBox="1">
            <a:spLocks noChangeArrowheads="1"/>
          </p:cNvSpPr>
          <p:nvPr/>
        </p:nvSpPr>
        <p:spPr bwMode="auto">
          <a:xfrm>
            <a:off x="2209800" y="4267200"/>
            <a:ext cx="4648200" cy="336550"/>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Elective Courses – 16 semester hours</a:t>
            </a:r>
          </a:p>
        </p:txBody>
      </p:sp>
      <p:sp>
        <p:nvSpPr>
          <p:cNvPr id="72712" name="Text Box 8"/>
          <p:cNvSpPr txBox="1">
            <a:spLocks noChangeArrowheads="1"/>
          </p:cNvSpPr>
          <p:nvPr/>
        </p:nvSpPr>
        <p:spPr bwMode="auto">
          <a:xfrm>
            <a:off x="1676400" y="4648200"/>
            <a:ext cx="5638800" cy="276225"/>
          </a:xfrm>
          <a:prstGeom prst="rect">
            <a:avLst/>
          </a:prstGeom>
          <a:noFill/>
          <a:ln w="9525">
            <a:noFill/>
            <a:miter lim="800000"/>
            <a:headEnd/>
            <a:tailEnd/>
          </a:ln>
        </p:spPr>
        <p:txBody>
          <a:bodyPr>
            <a:spAutoFit/>
          </a:bodyPr>
          <a:lstStyle/>
          <a:p>
            <a:pPr algn="ctr">
              <a:spcBef>
                <a:spcPct val="50000"/>
              </a:spcBef>
              <a:buFontTx/>
              <a:buChar char="•"/>
            </a:pPr>
            <a:r>
              <a:rPr lang="en-US" sz="1200">
                <a:latin typeface="Calibri" pitchFamily="34" charset="0"/>
              </a:rPr>
              <a:t> Courses in transfer module for major pathway</a:t>
            </a:r>
          </a:p>
        </p:txBody>
      </p:sp>
      <p:sp>
        <p:nvSpPr>
          <p:cNvPr id="72713" name="Line 9"/>
          <p:cNvSpPr>
            <a:spLocks noChangeShapeType="1"/>
          </p:cNvSpPr>
          <p:nvPr/>
        </p:nvSpPr>
        <p:spPr bwMode="auto">
          <a:xfrm>
            <a:off x="1066800" y="4267200"/>
            <a:ext cx="0" cy="2362200"/>
          </a:xfrm>
          <a:prstGeom prst="line">
            <a:avLst/>
          </a:prstGeom>
          <a:noFill/>
          <a:ln w="38100">
            <a:solidFill>
              <a:schemeClr val="tx1"/>
            </a:solidFill>
            <a:round/>
            <a:headEnd/>
            <a:tailEnd/>
          </a:ln>
        </p:spPr>
        <p:txBody>
          <a:bodyPr/>
          <a:lstStyle/>
          <a:p>
            <a:endParaRPr lang="en-US"/>
          </a:p>
        </p:txBody>
      </p:sp>
      <p:sp>
        <p:nvSpPr>
          <p:cNvPr id="72714" name="Line 10"/>
          <p:cNvSpPr>
            <a:spLocks noChangeShapeType="1"/>
          </p:cNvSpPr>
          <p:nvPr/>
        </p:nvSpPr>
        <p:spPr bwMode="auto">
          <a:xfrm>
            <a:off x="8610600" y="4267200"/>
            <a:ext cx="0" cy="2362200"/>
          </a:xfrm>
          <a:prstGeom prst="line">
            <a:avLst/>
          </a:prstGeom>
          <a:noFill/>
          <a:ln w="38100">
            <a:solidFill>
              <a:schemeClr val="tx1"/>
            </a:solidFill>
            <a:round/>
            <a:headEnd/>
            <a:tailEnd/>
          </a:ln>
        </p:spPr>
        <p:txBody>
          <a:bodyPr/>
          <a:lstStyle/>
          <a:p>
            <a:endParaRPr lang="en-US"/>
          </a:p>
        </p:txBody>
      </p:sp>
      <p:sp>
        <p:nvSpPr>
          <p:cNvPr id="72715" name="Line 11"/>
          <p:cNvSpPr>
            <a:spLocks noChangeShapeType="1"/>
          </p:cNvSpPr>
          <p:nvPr/>
        </p:nvSpPr>
        <p:spPr bwMode="auto">
          <a:xfrm flipH="1">
            <a:off x="1066800" y="4267200"/>
            <a:ext cx="7543800" cy="0"/>
          </a:xfrm>
          <a:prstGeom prst="line">
            <a:avLst/>
          </a:prstGeom>
          <a:noFill/>
          <a:ln w="38100">
            <a:solidFill>
              <a:schemeClr val="tx1"/>
            </a:solidFill>
            <a:round/>
            <a:headEnd/>
            <a:tailEnd/>
          </a:ln>
        </p:spPr>
        <p:txBody>
          <a:bodyPr/>
          <a:lstStyle/>
          <a:p>
            <a:endParaRPr lang="en-US"/>
          </a:p>
        </p:txBody>
      </p:sp>
      <p:sp>
        <p:nvSpPr>
          <p:cNvPr id="72716" name="Line 12"/>
          <p:cNvSpPr>
            <a:spLocks noChangeShapeType="1"/>
          </p:cNvSpPr>
          <p:nvPr/>
        </p:nvSpPr>
        <p:spPr bwMode="auto">
          <a:xfrm flipH="1">
            <a:off x="1066800" y="6629400"/>
            <a:ext cx="7543800" cy="0"/>
          </a:xfrm>
          <a:prstGeom prst="line">
            <a:avLst/>
          </a:prstGeom>
          <a:noFill/>
          <a:ln w="38100">
            <a:solidFill>
              <a:schemeClr val="tx1"/>
            </a:solidFill>
            <a:round/>
            <a:headEnd/>
            <a:tailEnd/>
          </a:ln>
        </p:spPr>
        <p:txBody>
          <a:bodyPr/>
          <a:lstStyle/>
          <a:p>
            <a:endParaRPr lang="en-US"/>
          </a:p>
        </p:txBody>
      </p:sp>
      <p:sp>
        <p:nvSpPr>
          <p:cNvPr id="72717" name="Line 13"/>
          <p:cNvSpPr>
            <a:spLocks noChangeShapeType="1"/>
          </p:cNvSpPr>
          <p:nvPr/>
        </p:nvSpPr>
        <p:spPr bwMode="auto">
          <a:xfrm flipV="1">
            <a:off x="2133600" y="3352800"/>
            <a:ext cx="914400" cy="914400"/>
          </a:xfrm>
          <a:prstGeom prst="line">
            <a:avLst/>
          </a:prstGeom>
          <a:noFill/>
          <a:ln w="38100">
            <a:solidFill>
              <a:schemeClr val="tx1"/>
            </a:solidFill>
            <a:prstDash val="sysDot"/>
            <a:round/>
            <a:headEnd/>
            <a:tailEnd type="triangle" w="med" len="med"/>
          </a:ln>
        </p:spPr>
        <p:txBody>
          <a:bodyPr/>
          <a:lstStyle/>
          <a:p>
            <a:endParaRPr lang="en-US"/>
          </a:p>
        </p:txBody>
      </p:sp>
      <p:sp>
        <p:nvSpPr>
          <p:cNvPr id="72718" name="Line 14"/>
          <p:cNvSpPr>
            <a:spLocks noChangeShapeType="1"/>
          </p:cNvSpPr>
          <p:nvPr/>
        </p:nvSpPr>
        <p:spPr bwMode="auto">
          <a:xfrm flipV="1">
            <a:off x="6629400" y="3352800"/>
            <a:ext cx="685800" cy="914400"/>
          </a:xfrm>
          <a:prstGeom prst="line">
            <a:avLst/>
          </a:prstGeom>
          <a:noFill/>
          <a:ln w="38100">
            <a:solidFill>
              <a:schemeClr val="tx1"/>
            </a:solidFill>
            <a:prstDash val="sysDot"/>
            <a:round/>
            <a:headEnd/>
            <a:tailEnd type="triangle" w="med" len="med"/>
          </a:ln>
        </p:spPr>
        <p:txBody>
          <a:bodyPr/>
          <a:lstStyle/>
          <a:p>
            <a:endParaRPr lang="en-US"/>
          </a:p>
        </p:txBody>
      </p:sp>
      <p:sp>
        <p:nvSpPr>
          <p:cNvPr id="72719" name="Rectangle 15"/>
          <p:cNvSpPr>
            <a:spLocks noChangeArrowheads="1"/>
          </p:cNvSpPr>
          <p:nvPr/>
        </p:nvSpPr>
        <p:spPr bwMode="auto">
          <a:xfrm>
            <a:off x="1600200" y="2590800"/>
            <a:ext cx="6705600" cy="762000"/>
          </a:xfrm>
          <a:prstGeom prst="rect">
            <a:avLst/>
          </a:prstGeom>
          <a:solidFill>
            <a:srgbClr val="FFCC00"/>
          </a:solidFill>
          <a:ln w="9525">
            <a:solidFill>
              <a:schemeClr val="tx1"/>
            </a:solidFill>
            <a:miter lim="800000"/>
            <a:headEnd/>
            <a:tailEnd/>
          </a:ln>
        </p:spPr>
        <p:txBody>
          <a:bodyPr wrap="none" anchor="ctr"/>
          <a:lstStyle/>
          <a:p>
            <a:pPr algn="ctr"/>
            <a:endParaRPr lang="en-US">
              <a:latin typeface="Calibri" pitchFamily="34" charset="0"/>
            </a:endParaRPr>
          </a:p>
        </p:txBody>
      </p:sp>
      <p:sp>
        <p:nvSpPr>
          <p:cNvPr id="72720" name="Text Box 16"/>
          <p:cNvSpPr txBox="1">
            <a:spLocks noChangeArrowheads="1"/>
          </p:cNvSpPr>
          <p:nvPr/>
        </p:nvSpPr>
        <p:spPr bwMode="auto">
          <a:xfrm>
            <a:off x="2438400" y="2667000"/>
            <a:ext cx="5181600" cy="701675"/>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Pre-major &amp; Major Courses –Additional hours</a:t>
            </a:r>
          </a:p>
        </p:txBody>
      </p:sp>
      <p:sp>
        <p:nvSpPr>
          <p:cNvPr id="72721" name="Text Box 17"/>
          <p:cNvSpPr txBox="1">
            <a:spLocks noChangeArrowheads="1"/>
          </p:cNvSpPr>
          <p:nvPr/>
        </p:nvSpPr>
        <p:spPr bwMode="auto">
          <a:xfrm>
            <a:off x="2971800" y="3657600"/>
            <a:ext cx="3581400" cy="366713"/>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OHIO TRANSFER MODULE</a:t>
            </a:r>
          </a:p>
        </p:txBody>
      </p:sp>
      <p:sp>
        <p:nvSpPr>
          <p:cNvPr id="72722" name="Text Box 18"/>
          <p:cNvSpPr txBox="1">
            <a:spLocks noChangeArrowheads="1"/>
          </p:cNvSpPr>
          <p:nvPr/>
        </p:nvSpPr>
        <p:spPr bwMode="auto">
          <a:xfrm>
            <a:off x="3429000" y="2133600"/>
            <a:ext cx="3581400" cy="396875"/>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ASSOCIATE DEGREE</a:t>
            </a:r>
          </a:p>
        </p:txBody>
      </p:sp>
      <p:sp>
        <p:nvSpPr>
          <p:cNvPr id="72723" name="Line 19"/>
          <p:cNvSpPr>
            <a:spLocks noChangeShapeType="1"/>
          </p:cNvSpPr>
          <p:nvPr/>
        </p:nvSpPr>
        <p:spPr bwMode="auto">
          <a:xfrm flipV="1">
            <a:off x="2971800" y="1828800"/>
            <a:ext cx="0" cy="762000"/>
          </a:xfrm>
          <a:prstGeom prst="line">
            <a:avLst/>
          </a:prstGeom>
          <a:noFill/>
          <a:ln w="38100">
            <a:solidFill>
              <a:schemeClr val="tx1"/>
            </a:solidFill>
            <a:round/>
            <a:headEnd/>
            <a:tailEnd type="triangle" w="med" len="med"/>
          </a:ln>
        </p:spPr>
        <p:txBody>
          <a:bodyPr/>
          <a:lstStyle/>
          <a:p>
            <a:endParaRPr lang="en-US"/>
          </a:p>
        </p:txBody>
      </p:sp>
      <p:sp>
        <p:nvSpPr>
          <p:cNvPr id="72724" name="Line 20"/>
          <p:cNvSpPr>
            <a:spLocks noChangeShapeType="1"/>
          </p:cNvSpPr>
          <p:nvPr/>
        </p:nvSpPr>
        <p:spPr bwMode="auto">
          <a:xfrm flipV="1">
            <a:off x="7315200" y="1828800"/>
            <a:ext cx="0" cy="762000"/>
          </a:xfrm>
          <a:prstGeom prst="line">
            <a:avLst/>
          </a:prstGeom>
          <a:noFill/>
          <a:ln w="38100">
            <a:solidFill>
              <a:schemeClr val="tx1"/>
            </a:solidFill>
            <a:round/>
            <a:headEnd/>
            <a:tailEnd type="triangle" w="med" len="med"/>
          </a:ln>
        </p:spPr>
        <p:txBody>
          <a:bodyPr/>
          <a:lstStyle/>
          <a:p>
            <a:endParaRPr lang="en-US"/>
          </a:p>
        </p:txBody>
      </p:sp>
      <p:sp>
        <p:nvSpPr>
          <p:cNvPr id="72725" name="Rectangle 21"/>
          <p:cNvSpPr>
            <a:spLocks noChangeArrowheads="1"/>
          </p:cNvSpPr>
          <p:nvPr/>
        </p:nvSpPr>
        <p:spPr bwMode="auto">
          <a:xfrm>
            <a:off x="1600200" y="685800"/>
            <a:ext cx="6629400" cy="1143000"/>
          </a:xfrm>
          <a:prstGeom prst="rect">
            <a:avLst/>
          </a:prstGeom>
          <a:solidFill>
            <a:srgbClr val="FFFF00"/>
          </a:solidFill>
          <a:ln w="9525">
            <a:solidFill>
              <a:schemeClr val="tx1"/>
            </a:solidFill>
            <a:miter lim="800000"/>
            <a:headEnd/>
            <a:tailEnd/>
          </a:ln>
        </p:spPr>
        <p:txBody>
          <a:bodyPr wrap="none" anchor="ctr"/>
          <a:lstStyle/>
          <a:p>
            <a:pPr algn="ctr"/>
            <a:endParaRPr lang="en-US">
              <a:latin typeface="Calibri" pitchFamily="34" charset="0"/>
            </a:endParaRPr>
          </a:p>
        </p:txBody>
      </p:sp>
      <p:sp>
        <p:nvSpPr>
          <p:cNvPr id="72726" name="Text Box 22"/>
          <p:cNvSpPr txBox="1">
            <a:spLocks noChangeArrowheads="1"/>
          </p:cNvSpPr>
          <p:nvPr/>
        </p:nvSpPr>
        <p:spPr bwMode="auto">
          <a:xfrm>
            <a:off x="1676400" y="1066800"/>
            <a:ext cx="6477000" cy="701675"/>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TRANSFER TO BACCALAUREATE DEGREE AND MAJOR</a:t>
            </a:r>
          </a:p>
        </p:txBody>
      </p:sp>
      <p:sp>
        <p:nvSpPr>
          <p:cNvPr id="19479" name="Text Box 23"/>
          <p:cNvSpPr txBox="1">
            <a:spLocks noChangeArrowheads="1"/>
          </p:cNvSpPr>
          <p:nvPr/>
        </p:nvSpPr>
        <p:spPr bwMode="auto">
          <a:xfrm>
            <a:off x="838200" y="0"/>
            <a:ext cx="8001000" cy="671513"/>
          </a:xfrm>
          <a:prstGeom prst="rect">
            <a:avLst/>
          </a:prstGeom>
          <a:noFill/>
          <a:ln w="9525">
            <a:noFill/>
            <a:miter lim="800000"/>
            <a:headEnd/>
            <a:tailEnd/>
          </a:ln>
        </p:spPr>
        <p:txBody>
          <a:bodyPr>
            <a:spAutoFit/>
          </a:bodyPr>
          <a:lstStyle/>
          <a:p>
            <a:pPr algn="ctr">
              <a:spcBef>
                <a:spcPct val="50000"/>
              </a:spcBef>
            </a:pPr>
            <a:r>
              <a:rPr lang="en-US" sz="3800" u="sng">
                <a:solidFill>
                  <a:schemeClr val="tx2"/>
                </a:solidFill>
                <a:latin typeface="Calibri" pitchFamily="34" charset="0"/>
              </a:rPr>
              <a:t>Semester Hour Example</a:t>
            </a:r>
          </a:p>
        </p:txBody>
      </p:sp>
      <p:sp>
        <p:nvSpPr>
          <p:cNvPr id="19480" name="Text Box 24"/>
          <p:cNvSpPr txBox="1">
            <a:spLocks noChangeArrowheads="1"/>
          </p:cNvSpPr>
          <p:nvPr/>
        </p:nvSpPr>
        <p:spPr bwMode="auto">
          <a:xfrm>
            <a:off x="1203325" y="112713"/>
            <a:ext cx="3978275" cy="366712"/>
          </a:xfrm>
          <a:prstGeom prst="rect">
            <a:avLst/>
          </a:prstGeom>
          <a:noFill/>
          <a:ln w="9525">
            <a:noFill/>
            <a:miter lim="800000"/>
            <a:headEnd/>
            <a:tailEnd/>
          </a:ln>
        </p:spPr>
        <p:txBody>
          <a:bodyPr>
            <a:spAutoFit/>
          </a:bodyPr>
          <a:lstStyle/>
          <a:p>
            <a:endParaRPr lang="en-US">
              <a:latin typeface="Calibri" pitchFamily="34" charset="0"/>
            </a:endParaRPr>
          </a:p>
        </p:txBody>
      </p:sp>
      <p:sp>
        <p:nvSpPr>
          <p:cNvPr id="72729" name="Text Box 25"/>
          <p:cNvSpPr txBox="1">
            <a:spLocks noChangeArrowheads="1"/>
          </p:cNvSpPr>
          <p:nvPr/>
        </p:nvSpPr>
        <p:spPr bwMode="auto">
          <a:xfrm>
            <a:off x="3048000" y="3962400"/>
            <a:ext cx="3657600" cy="244475"/>
          </a:xfrm>
          <a:prstGeom prst="rect">
            <a:avLst/>
          </a:prstGeom>
          <a:noFill/>
          <a:ln w="9525">
            <a:noFill/>
            <a:miter lim="800000"/>
            <a:headEnd/>
            <a:tailEnd/>
          </a:ln>
        </p:spPr>
        <p:txBody>
          <a:bodyPr>
            <a:spAutoFit/>
          </a:bodyPr>
          <a:lstStyle/>
          <a:p>
            <a:pPr>
              <a:spcBef>
                <a:spcPct val="50000"/>
              </a:spcBef>
            </a:pPr>
            <a:r>
              <a:rPr lang="en-US" sz="1000">
                <a:latin typeface="Calibri" pitchFamily="34" charset="0"/>
              </a:rPr>
              <a:t>(36-40 semester hours / 54-60 quarter hours)</a:t>
            </a:r>
          </a:p>
        </p:txBody>
      </p:sp>
      <p:sp>
        <p:nvSpPr>
          <p:cNvPr id="72730" name="AutoShape 26"/>
          <p:cNvSpPr>
            <a:spLocks/>
          </p:cNvSpPr>
          <p:nvPr/>
        </p:nvSpPr>
        <p:spPr bwMode="auto">
          <a:xfrm>
            <a:off x="838200" y="4343400"/>
            <a:ext cx="76200" cy="2286000"/>
          </a:xfrm>
          <a:prstGeom prst="leftBracket">
            <a:avLst>
              <a:gd name="adj" fmla="val 250000"/>
            </a:avLst>
          </a:prstGeom>
          <a:noFill/>
          <a:ln w="9525">
            <a:solidFill>
              <a:schemeClr val="tx1"/>
            </a:solidFill>
            <a:round/>
            <a:headEnd/>
            <a:tailEnd/>
          </a:ln>
        </p:spPr>
        <p:txBody>
          <a:bodyPr wrap="none" anchor="ctr"/>
          <a:lstStyle/>
          <a:p>
            <a:pPr algn="ctr"/>
            <a:endParaRPr lang="en-US">
              <a:latin typeface="Calibri" pitchFamily="34" charset="0"/>
            </a:endParaRPr>
          </a:p>
        </p:txBody>
      </p:sp>
      <p:sp>
        <p:nvSpPr>
          <p:cNvPr id="72731" name="Text Box 27"/>
          <p:cNvSpPr txBox="1">
            <a:spLocks noChangeArrowheads="1"/>
          </p:cNvSpPr>
          <p:nvPr/>
        </p:nvSpPr>
        <p:spPr bwMode="auto">
          <a:xfrm rot="-5400000">
            <a:off x="46038" y="3382962"/>
            <a:ext cx="762000" cy="396875"/>
          </a:xfrm>
          <a:prstGeom prst="rect">
            <a:avLst/>
          </a:prstGeom>
          <a:noFill/>
          <a:ln w="9525">
            <a:noFill/>
            <a:miter lim="800000"/>
            <a:headEnd/>
            <a:tailEnd/>
          </a:ln>
        </p:spPr>
        <p:txBody>
          <a:bodyPr>
            <a:spAutoFit/>
          </a:bodyPr>
          <a:lstStyle/>
          <a:p>
            <a:pPr>
              <a:spcBef>
                <a:spcPct val="50000"/>
              </a:spcBef>
            </a:pPr>
            <a:r>
              <a:rPr lang="en-US">
                <a:solidFill>
                  <a:srgbClr val="FF3300"/>
                </a:solidFill>
                <a:latin typeface="Calibri" pitchFamily="34" charset="0"/>
              </a:rPr>
              <a:t>TAG</a:t>
            </a:r>
          </a:p>
        </p:txBody>
      </p:sp>
      <p:sp>
        <p:nvSpPr>
          <p:cNvPr id="72732" name="Text Box 28"/>
          <p:cNvSpPr txBox="1">
            <a:spLocks noChangeArrowheads="1"/>
          </p:cNvSpPr>
          <p:nvPr/>
        </p:nvSpPr>
        <p:spPr bwMode="auto">
          <a:xfrm rot="-5400000">
            <a:off x="160338" y="5402262"/>
            <a:ext cx="838200" cy="396875"/>
          </a:xfrm>
          <a:prstGeom prst="rect">
            <a:avLst/>
          </a:prstGeom>
          <a:noFill/>
          <a:ln w="9525">
            <a:noFill/>
            <a:miter lim="800000"/>
            <a:headEnd/>
            <a:tailEnd/>
          </a:ln>
        </p:spPr>
        <p:txBody>
          <a:bodyPr>
            <a:spAutoFit/>
          </a:bodyPr>
          <a:lstStyle/>
          <a:p>
            <a:pPr>
              <a:spcBef>
                <a:spcPct val="50000"/>
              </a:spcBef>
            </a:pPr>
            <a:r>
              <a:rPr lang="en-US">
                <a:latin typeface="Calibri" pitchFamily="34" charset="0"/>
              </a:rPr>
              <a:t>OTM</a:t>
            </a:r>
          </a:p>
        </p:txBody>
      </p:sp>
      <p:sp>
        <p:nvSpPr>
          <p:cNvPr id="72733" name="AutoShape 29"/>
          <p:cNvSpPr>
            <a:spLocks/>
          </p:cNvSpPr>
          <p:nvPr/>
        </p:nvSpPr>
        <p:spPr bwMode="auto">
          <a:xfrm>
            <a:off x="685800" y="3048000"/>
            <a:ext cx="7696200" cy="3657600"/>
          </a:xfrm>
          <a:prstGeom prst="leftBracket">
            <a:avLst>
              <a:gd name="adj" fmla="val 625"/>
            </a:avLst>
          </a:prstGeom>
          <a:noFill/>
          <a:ln w="25400">
            <a:solidFill>
              <a:srgbClr val="FF3300"/>
            </a:solidFill>
            <a:prstDash val="lgDashDot"/>
            <a:round/>
            <a:headEnd/>
            <a:tailEnd/>
          </a:ln>
        </p:spPr>
        <p:txBody>
          <a:bodyPr wrap="none" anchor="ctr"/>
          <a:lstStyle/>
          <a:p>
            <a:pPr algn="ctr"/>
            <a:endParaRPr lang="en-US">
              <a:latin typeface="Calibri" pitchFamily="34" charset="0"/>
            </a:endParaRPr>
          </a:p>
        </p:txBody>
      </p:sp>
      <p:sp>
        <p:nvSpPr>
          <p:cNvPr id="72734" name="AutoShape 30"/>
          <p:cNvSpPr>
            <a:spLocks/>
          </p:cNvSpPr>
          <p:nvPr/>
        </p:nvSpPr>
        <p:spPr bwMode="auto">
          <a:xfrm rot="10800000">
            <a:off x="8458200" y="3048000"/>
            <a:ext cx="379413" cy="3657600"/>
          </a:xfrm>
          <a:prstGeom prst="leftBracket">
            <a:avLst>
              <a:gd name="adj" fmla="val 12050"/>
            </a:avLst>
          </a:prstGeom>
          <a:noFill/>
          <a:ln w="25400">
            <a:solidFill>
              <a:srgbClr val="FF3300"/>
            </a:solidFill>
            <a:prstDash val="lgDashDot"/>
            <a:round/>
            <a:headEnd/>
            <a:tailEnd/>
          </a:ln>
        </p:spPr>
        <p:txBody>
          <a:bodyPr wrap="none" anchor="ctr"/>
          <a:lstStyle/>
          <a:p>
            <a:pPr eaLnBrk="0" hangingPunct="0"/>
            <a:endParaRPr lang="en-US">
              <a:latin typeface="Calibri" pitchFamily="34" charset="0"/>
            </a:endParaRPr>
          </a:p>
        </p:txBody>
      </p:sp>
      <p:sp>
        <p:nvSpPr>
          <p:cNvPr id="22559" name="Slide Number Placeholder 33"/>
          <p:cNvSpPr>
            <a:spLocks noGrp="1"/>
          </p:cNvSpPr>
          <p:nvPr>
            <p:ph type="sldNum" sz="quarter" idx="4294967295"/>
          </p:nvPr>
        </p:nvSpPr>
        <p:spPr>
          <a:xfrm>
            <a:off x="6553200" y="6356350"/>
            <a:ext cx="2133600" cy="365125"/>
          </a:xfrm>
          <a:prstGeom prst="rect">
            <a:avLst/>
          </a:prstGeom>
        </p:spPr>
        <p:txBody>
          <a:bodyPr/>
          <a:lstStyle/>
          <a:p>
            <a:pPr>
              <a:defRPr/>
            </a:pPr>
            <a:fld id="{552BC2C2-ECC2-4080-AD34-7278B424ED7E}" type="slidenum">
              <a:rPr lang="en-US"/>
              <a:pPr>
                <a:defRPr/>
              </a:pPr>
              <a:t>16</a:t>
            </a:fld>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2713"/>
                                        </p:tgtEl>
                                        <p:attrNameLst>
                                          <p:attrName>style.visibility</p:attrName>
                                        </p:attrNameLst>
                                      </p:cBhvr>
                                      <p:to>
                                        <p:strVal val="visible"/>
                                      </p:to>
                                    </p:set>
                                    <p:animEffect transition="in" filter="dissolve">
                                      <p:cBhvr>
                                        <p:cTn id="7" dur="500"/>
                                        <p:tgtEl>
                                          <p:spTgt spid="7271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2716"/>
                                        </p:tgtEl>
                                        <p:attrNameLst>
                                          <p:attrName>style.visibility</p:attrName>
                                        </p:attrNameLst>
                                      </p:cBhvr>
                                      <p:to>
                                        <p:strVal val="visible"/>
                                      </p:to>
                                    </p:set>
                                    <p:animEffect transition="in" filter="dissolve">
                                      <p:cBhvr>
                                        <p:cTn id="10" dur="500"/>
                                        <p:tgtEl>
                                          <p:spTgt spid="727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2714"/>
                                        </p:tgtEl>
                                        <p:attrNameLst>
                                          <p:attrName>style.visibility</p:attrName>
                                        </p:attrNameLst>
                                      </p:cBhvr>
                                      <p:to>
                                        <p:strVal val="visible"/>
                                      </p:to>
                                    </p:set>
                                    <p:animEffect transition="in" filter="dissolve">
                                      <p:cBhvr>
                                        <p:cTn id="13" dur="500"/>
                                        <p:tgtEl>
                                          <p:spTgt spid="727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2715"/>
                                        </p:tgtEl>
                                        <p:attrNameLst>
                                          <p:attrName>style.visibility</p:attrName>
                                        </p:attrNameLst>
                                      </p:cBhvr>
                                      <p:to>
                                        <p:strVal val="visible"/>
                                      </p:to>
                                    </p:set>
                                    <p:animEffect transition="in" filter="dissolve">
                                      <p:cBhvr>
                                        <p:cTn id="16" dur="500"/>
                                        <p:tgtEl>
                                          <p:spTgt spid="7271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2706"/>
                                        </p:tgtEl>
                                        <p:attrNameLst>
                                          <p:attrName>style.visibility</p:attrName>
                                        </p:attrNameLst>
                                      </p:cBhvr>
                                      <p:to>
                                        <p:strVal val="visible"/>
                                      </p:to>
                                    </p:set>
                                    <p:animEffect transition="in" filter="blinds(horizontal)">
                                      <p:cBhvr>
                                        <p:cTn id="19" dur="500"/>
                                        <p:tgtEl>
                                          <p:spTgt spid="7270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72732"/>
                                        </p:tgtEl>
                                        <p:attrNameLst>
                                          <p:attrName>style.visibility</p:attrName>
                                        </p:attrNameLst>
                                      </p:cBhvr>
                                      <p:to>
                                        <p:strVal val="visible"/>
                                      </p:to>
                                    </p:set>
                                    <p:animEffect transition="in" filter="blinds(horizontal)">
                                      <p:cBhvr>
                                        <p:cTn id="22" dur="500"/>
                                        <p:tgtEl>
                                          <p:spTgt spid="7273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2730"/>
                                        </p:tgtEl>
                                        <p:attrNameLst>
                                          <p:attrName>style.visibility</p:attrName>
                                        </p:attrNameLst>
                                      </p:cBhvr>
                                      <p:to>
                                        <p:strVal val="visible"/>
                                      </p:to>
                                    </p:set>
                                    <p:animEffect transition="in" filter="blinds(horizontal)">
                                      <p:cBhvr>
                                        <p:cTn id="25" dur="500"/>
                                        <p:tgtEl>
                                          <p:spTgt spid="7273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2729"/>
                                        </p:tgtEl>
                                        <p:attrNameLst>
                                          <p:attrName>style.visibility</p:attrName>
                                        </p:attrNameLst>
                                      </p:cBhvr>
                                      <p:to>
                                        <p:strVal val="visible"/>
                                      </p:to>
                                    </p:set>
                                    <p:animEffect transition="in" filter="blinds(horizontal)">
                                      <p:cBhvr>
                                        <p:cTn id="28" dur="500"/>
                                        <p:tgtEl>
                                          <p:spTgt spid="7272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2721"/>
                                        </p:tgtEl>
                                        <p:attrNameLst>
                                          <p:attrName>style.visibility</p:attrName>
                                        </p:attrNameLst>
                                      </p:cBhvr>
                                      <p:to>
                                        <p:strVal val="visible"/>
                                      </p:to>
                                    </p:set>
                                    <p:animEffect transition="in" filter="blinds(horizontal)">
                                      <p:cBhvr>
                                        <p:cTn id="31" dur="500"/>
                                        <p:tgtEl>
                                          <p:spTgt spid="7272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72711"/>
                                        </p:tgtEl>
                                        <p:attrNameLst>
                                          <p:attrName>style.visibility</p:attrName>
                                        </p:attrNameLst>
                                      </p:cBhvr>
                                      <p:to>
                                        <p:strVal val="visible"/>
                                      </p:to>
                                    </p:set>
                                    <p:animEffect transition="in" filter="blinds(horizontal)">
                                      <p:cBhvr>
                                        <p:cTn id="34" dur="500"/>
                                        <p:tgtEl>
                                          <p:spTgt spid="72711"/>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72712"/>
                                        </p:tgtEl>
                                        <p:attrNameLst>
                                          <p:attrName>style.visibility</p:attrName>
                                        </p:attrNameLst>
                                      </p:cBhvr>
                                      <p:to>
                                        <p:strVal val="visible"/>
                                      </p:to>
                                    </p:set>
                                    <p:animEffect transition="in" filter="blinds(horizontal)">
                                      <p:cBhvr>
                                        <p:cTn id="37" dur="500"/>
                                        <p:tgtEl>
                                          <p:spTgt spid="72712"/>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72709"/>
                                        </p:tgtEl>
                                        <p:attrNameLst>
                                          <p:attrName>style.visibility</p:attrName>
                                        </p:attrNameLst>
                                      </p:cBhvr>
                                      <p:to>
                                        <p:strVal val="visible"/>
                                      </p:to>
                                    </p:set>
                                    <p:animEffect transition="in" filter="blinds(horizontal)">
                                      <p:cBhvr>
                                        <p:cTn id="40" dur="500"/>
                                        <p:tgtEl>
                                          <p:spTgt spid="72709"/>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72707"/>
                                        </p:tgtEl>
                                        <p:attrNameLst>
                                          <p:attrName>style.visibility</p:attrName>
                                        </p:attrNameLst>
                                      </p:cBhvr>
                                      <p:to>
                                        <p:strVal val="visible"/>
                                      </p:to>
                                    </p:set>
                                    <p:animEffect transition="in" filter="blinds(horizontal)">
                                      <p:cBhvr>
                                        <p:cTn id="43" dur="500"/>
                                        <p:tgtEl>
                                          <p:spTgt spid="72707"/>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72708"/>
                                        </p:tgtEl>
                                        <p:attrNameLst>
                                          <p:attrName>style.visibility</p:attrName>
                                        </p:attrNameLst>
                                      </p:cBhvr>
                                      <p:to>
                                        <p:strVal val="visible"/>
                                      </p:to>
                                    </p:set>
                                    <p:animEffect transition="in" filter="blinds(horizontal)">
                                      <p:cBhvr>
                                        <p:cTn id="46" dur="500"/>
                                        <p:tgtEl>
                                          <p:spTgt spid="72708"/>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72710"/>
                                        </p:tgtEl>
                                        <p:attrNameLst>
                                          <p:attrName>style.visibility</p:attrName>
                                        </p:attrNameLst>
                                      </p:cBhvr>
                                      <p:to>
                                        <p:strVal val="visible"/>
                                      </p:to>
                                    </p:set>
                                    <p:animEffect transition="in" filter="blinds(horizontal)">
                                      <p:cBhvr>
                                        <p:cTn id="49" dur="500"/>
                                        <p:tgtEl>
                                          <p:spTgt spid="72710"/>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72733"/>
                                        </p:tgtEl>
                                        <p:attrNameLst>
                                          <p:attrName>style.visibility</p:attrName>
                                        </p:attrNameLst>
                                      </p:cBhvr>
                                      <p:to>
                                        <p:strVal val="visible"/>
                                      </p:to>
                                    </p:set>
                                    <p:animEffect transition="in" filter="blinds(horizontal)">
                                      <p:cBhvr>
                                        <p:cTn id="54" dur="500"/>
                                        <p:tgtEl>
                                          <p:spTgt spid="72733"/>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72720"/>
                                        </p:tgtEl>
                                        <p:attrNameLst>
                                          <p:attrName>style.visibility</p:attrName>
                                        </p:attrNameLst>
                                      </p:cBhvr>
                                      <p:to>
                                        <p:strVal val="visible"/>
                                      </p:to>
                                    </p:set>
                                    <p:animEffect transition="in" filter="blinds(horizontal)">
                                      <p:cBhvr>
                                        <p:cTn id="57" dur="500"/>
                                        <p:tgtEl>
                                          <p:spTgt spid="72720"/>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72734"/>
                                        </p:tgtEl>
                                        <p:attrNameLst>
                                          <p:attrName>style.visibility</p:attrName>
                                        </p:attrNameLst>
                                      </p:cBhvr>
                                      <p:to>
                                        <p:strVal val="visible"/>
                                      </p:to>
                                    </p:set>
                                    <p:animEffect transition="in" filter="blinds(horizontal)">
                                      <p:cBhvr>
                                        <p:cTn id="60" dur="500"/>
                                        <p:tgtEl>
                                          <p:spTgt spid="72734"/>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72731"/>
                                        </p:tgtEl>
                                        <p:attrNameLst>
                                          <p:attrName>style.visibility</p:attrName>
                                        </p:attrNameLst>
                                      </p:cBhvr>
                                      <p:to>
                                        <p:strVal val="visible"/>
                                      </p:to>
                                    </p:set>
                                    <p:animEffect transition="in" filter="blinds(horizontal)">
                                      <p:cBhvr>
                                        <p:cTn id="63" dur="500"/>
                                        <p:tgtEl>
                                          <p:spTgt spid="72731"/>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72719"/>
                                        </p:tgtEl>
                                        <p:attrNameLst>
                                          <p:attrName>style.visibility</p:attrName>
                                        </p:attrNameLst>
                                      </p:cBhvr>
                                      <p:to>
                                        <p:strVal val="visible"/>
                                      </p:to>
                                    </p:set>
                                    <p:animEffect transition="in" filter="blinds(horizontal)">
                                      <p:cBhvr>
                                        <p:cTn id="66" dur="500"/>
                                        <p:tgtEl>
                                          <p:spTgt spid="72719"/>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72717"/>
                                        </p:tgtEl>
                                        <p:attrNameLst>
                                          <p:attrName>style.visibility</p:attrName>
                                        </p:attrNameLst>
                                      </p:cBhvr>
                                      <p:to>
                                        <p:strVal val="visible"/>
                                      </p:to>
                                    </p:set>
                                    <p:animEffect transition="in" filter="blinds(horizontal)">
                                      <p:cBhvr>
                                        <p:cTn id="69" dur="500"/>
                                        <p:tgtEl>
                                          <p:spTgt spid="72717"/>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72718"/>
                                        </p:tgtEl>
                                        <p:attrNameLst>
                                          <p:attrName>style.visibility</p:attrName>
                                        </p:attrNameLst>
                                      </p:cBhvr>
                                      <p:to>
                                        <p:strVal val="visible"/>
                                      </p:to>
                                    </p:set>
                                    <p:animEffect transition="in" filter="blinds(horizontal)">
                                      <p:cBhvr>
                                        <p:cTn id="72" dur="500"/>
                                        <p:tgtEl>
                                          <p:spTgt spid="72718"/>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72722"/>
                                        </p:tgtEl>
                                        <p:attrNameLst>
                                          <p:attrName>style.visibility</p:attrName>
                                        </p:attrNameLst>
                                      </p:cBhvr>
                                      <p:to>
                                        <p:strVal val="visible"/>
                                      </p:to>
                                    </p:set>
                                    <p:animEffect transition="in" filter="blinds(horizontal)">
                                      <p:cBhvr>
                                        <p:cTn id="75" dur="500"/>
                                        <p:tgtEl>
                                          <p:spTgt spid="72722"/>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72723"/>
                                        </p:tgtEl>
                                        <p:attrNameLst>
                                          <p:attrName>style.visibility</p:attrName>
                                        </p:attrNameLst>
                                      </p:cBhvr>
                                      <p:to>
                                        <p:strVal val="visible"/>
                                      </p:to>
                                    </p:set>
                                    <p:animEffect transition="in" filter="blinds(horizontal)">
                                      <p:cBhvr>
                                        <p:cTn id="80" dur="500"/>
                                        <p:tgtEl>
                                          <p:spTgt spid="72723"/>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72724"/>
                                        </p:tgtEl>
                                        <p:attrNameLst>
                                          <p:attrName>style.visibility</p:attrName>
                                        </p:attrNameLst>
                                      </p:cBhvr>
                                      <p:to>
                                        <p:strVal val="visible"/>
                                      </p:to>
                                    </p:set>
                                    <p:animEffect transition="in" filter="blinds(horizontal)">
                                      <p:cBhvr>
                                        <p:cTn id="83" dur="500"/>
                                        <p:tgtEl>
                                          <p:spTgt spid="72724"/>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72726"/>
                                        </p:tgtEl>
                                        <p:attrNameLst>
                                          <p:attrName>style.visibility</p:attrName>
                                        </p:attrNameLst>
                                      </p:cBhvr>
                                      <p:to>
                                        <p:strVal val="visible"/>
                                      </p:to>
                                    </p:set>
                                    <p:animEffect transition="in" filter="blinds(horizontal)">
                                      <p:cBhvr>
                                        <p:cTn id="86" dur="500"/>
                                        <p:tgtEl>
                                          <p:spTgt spid="72726"/>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72725"/>
                                        </p:tgtEl>
                                        <p:attrNameLst>
                                          <p:attrName>style.visibility</p:attrName>
                                        </p:attrNameLst>
                                      </p:cBhvr>
                                      <p:to>
                                        <p:strVal val="visible"/>
                                      </p:to>
                                    </p:set>
                                    <p:animEffect transition="in" filter="blinds(horizontal)">
                                      <p:cBhvr>
                                        <p:cTn id="89" dur="500"/>
                                        <p:tgtEl>
                                          <p:spTgt spid="72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animBg="1"/>
      <p:bldP spid="72707" grpId="0"/>
      <p:bldP spid="72708" grpId="0"/>
      <p:bldP spid="72709" grpId="0"/>
      <p:bldP spid="72710" grpId="0" animBg="1"/>
      <p:bldP spid="72711" grpId="0"/>
      <p:bldP spid="72712" grpId="0"/>
      <p:bldP spid="72713" grpId="0" animBg="1"/>
      <p:bldP spid="72714" grpId="0" animBg="1"/>
      <p:bldP spid="72715" grpId="0" animBg="1"/>
      <p:bldP spid="72716" grpId="0" animBg="1"/>
      <p:bldP spid="72717" grpId="0" animBg="1"/>
      <p:bldP spid="72718" grpId="0" animBg="1"/>
      <p:bldP spid="72719" grpId="0" animBg="1"/>
      <p:bldP spid="72720" grpId="0"/>
      <p:bldP spid="72721" grpId="0"/>
      <p:bldP spid="72722" grpId="0"/>
      <p:bldP spid="72723" grpId="0" animBg="1"/>
      <p:bldP spid="72724" grpId="0" animBg="1"/>
      <p:bldP spid="72725" grpId="0" animBg="1"/>
      <p:bldP spid="72726" grpId="0"/>
      <p:bldP spid="72729" grpId="0"/>
      <p:bldP spid="72730" grpId="0" animBg="1"/>
      <p:bldP spid="72731" grpId="0"/>
      <p:bldP spid="72732" grpId="0"/>
      <p:bldP spid="72733" grpId="0" animBg="1"/>
      <p:bldP spid="727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Transfer Assurance Guides</a:t>
            </a:r>
            <a:endParaRPr lang="en-US" dirty="0"/>
          </a:p>
        </p:txBody>
      </p:sp>
      <p:sp>
        <p:nvSpPr>
          <p:cNvPr id="3" name="Rectangle 2"/>
          <p:cNvSpPr/>
          <p:nvPr/>
        </p:nvSpPr>
        <p:spPr>
          <a:xfrm>
            <a:off x="2057400" y="1524000"/>
            <a:ext cx="4648200" cy="2862322"/>
          </a:xfrm>
          <a:prstGeom prst="rect">
            <a:avLst/>
          </a:prstGeom>
        </p:spPr>
        <p:txBody>
          <a:bodyPr wrap="square">
            <a:spAutoFit/>
          </a:bodyPr>
          <a:lstStyle/>
          <a:p>
            <a:r>
              <a:rPr lang="en-US" dirty="0" smtClean="0">
                <a:solidFill>
                  <a:schemeClr val="bg1"/>
                </a:solidFill>
              </a:rPr>
              <a:t>Define educational pathways giving statewide guaranteed college credit for career-technical educational experiences that are equivalent to college courses based on third party industry standards</a:t>
            </a:r>
          </a:p>
          <a:p>
            <a:endParaRPr lang="en-US" dirty="0" smtClean="0">
              <a:solidFill>
                <a:schemeClr val="bg1"/>
              </a:solidFill>
            </a:endParaRPr>
          </a:p>
          <a:p>
            <a:r>
              <a:rPr lang="en-US" dirty="0" smtClean="0">
                <a:solidFill>
                  <a:schemeClr val="bg1"/>
                </a:solidFill>
              </a:rPr>
              <a:t>Presently have 17 CTAGs .</a:t>
            </a:r>
          </a:p>
          <a:p>
            <a:r>
              <a:rPr lang="en-US" dirty="0" smtClean="0">
                <a:solidFill>
                  <a:schemeClr val="bg1"/>
                </a:solidFill>
              </a:rPr>
              <a:t>Ranging from IT-Networking and Information Support and Services to Emergency Medical Technician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Step Process</a:t>
            </a:r>
            <a:endParaRPr lang="en-US" dirty="0"/>
          </a:p>
        </p:txBody>
      </p:sp>
      <p:sp>
        <p:nvSpPr>
          <p:cNvPr id="3" name="Rectangle 2"/>
          <p:cNvSpPr/>
          <p:nvPr/>
        </p:nvSpPr>
        <p:spPr>
          <a:xfrm>
            <a:off x="2286000" y="1676400"/>
            <a:ext cx="4572000" cy="3693319"/>
          </a:xfrm>
          <a:prstGeom prst="rect">
            <a:avLst/>
          </a:prstGeom>
        </p:spPr>
        <p:txBody>
          <a:bodyPr wrap="square">
            <a:spAutoFit/>
          </a:bodyPr>
          <a:lstStyle/>
          <a:p>
            <a:r>
              <a:rPr lang="en-US" dirty="0" smtClean="0">
                <a:solidFill>
                  <a:schemeClr val="bg1"/>
                </a:solidFill>
              </a:rPr>
              <a:t>Define Learning Outcomes</a:t>
            </a:r>
          </a:p>
          <a:p>
            <a:endParaRPr lang="en-US" dirty="0" smtClean="0">
              <a:solidFill>
                <a:schemeClr val="bg1"/>
              </a:solidFill>
            </a:endParaRPr>
          </a:p>
          <a:p>
            <a:r>
              <a:rPr lang="en-US" dirty="0" smtClean="0">
                <a:solidFill>
                  <a:schemeClr val="bg1"/>
                </a:solidFill>
              </a:rPr>
              <a:t>Agree on Learning Outcomes</a:t>
            </a:r>
          </a:p>
          <a:p>
            <a:endParaRPr lang="en-US" dirty="0" smtClean="0">
              <a:solidFill>
                <a:schemeClr val="bg1"/>
              </a:solidFill>
            </a:endParaRPr>
          </a:p>
          <a:p>
            <a:r>
              <a:rPr lang="en-US" dirty="0" smtClean="0">
                <a:solidFill>
                  <a:schemeClr val="bg1"/>
                </a:solidFill>
              </a:rPr>
              <a:t>Match Course/Program against Learning Outcomes</a:t>
            </a:r>
          </a:p>
          <a:p>
            <a:endParaRPr lang="en-US" dirty="0" smtClean="0">
              <a:solidFill>
                <a:schemeClr val="bg1"/>
              </a:solidFill>
            </a:endParaRPr>
          </a:p>
          <a:p>
            <a:r>
              <a:rPr lang="en-US" dirty="0" smtClean="0">
                <a:solidFill>
                  <a:schemeClr val="bg1"/>
                </a:solidFill>
              </a:rPr>
              <a:t>Submit Course/Program for Faculty Review</a:t>
            </a:r>
          </a:p>
          <a:p>
            <a:endParaRPr lang="en-US" dirty="0" smtClean="0">
              <a:solidFill>
                <a:schemeClr val="bg1"/>
              </a:solidFill>
            </a:endParaRPr>
          </a:p>
          <a:p>
            <a:r>
              <a:rPr lang="en-US" dirty="0" smtClean="0">
                <a:solidFill>
                  <a:schemeClr val="bg1"/>
                </a:solidFill>
              </a:rPr>
              <a:t>Review Course/Program against Learning Outcomes</a:t>
            </a:r>
          </a:p>
          <a:p>
            <a:r>
              <a:rPr lang="en-US" dirty="0" smtClean="0">
                <a:solidFill>
                  <a:schemeClr val="bg1"/>
                </a:solidFill>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Tools</a:t>
            </a:r>
            <a:endParaRPr lang="en-US" dirty="0"/>
          </a:p>
        </p:txBody>
      </p:sp>
      <p:sp>
        <p:nvSpPr>
          <p:cNvPr id="3" name="Rectangle 2"/>
          <p:cNvSpPr/>
          <p:nvPr/>
        </p:nvSpPr>
        <p:spPr>
          <a:xfrm>
            <a:off x="2286000" y="1752600"/>
            <a:ext cx="4572000" cy="3139321"/>
          </a:xfrm>
          <a:prstGeom prst="rect">
            <a:avLst/>
          </a:prstGeom>
        </p:spPr>
        <p:txBody>
          <a:bodyPr>
            <a:spAutoFit/>
          </a:bodyPr>
          <a:lstStyle/>
          <a:p>
            <a:r>
              <a:rPr lang="en-US" dirty="0" smtClean="0">
                <a:solidFill>
                  <a:schemeClr val="bg1"/>
                </a:solidFill>
              </a:rPr>
              <a:t>Articulation and Transfer Clearinghouse</a:t>
            </a:r>
          </a:p>
          <a:p>
            <a:r>
              <a:rPr lang="en-US" b="1" dirty="0" smtClean="0">
                <a:solidFill>
                  <a:schemeClr val="bg1"/>
                </a:solidFill>
              </a:rPr>
              <a:t>Transcripts are sent electronically through this system</a:t>
            </a:r>
          </a:p>
          <a:p>
            <a:endParaRPr lang="en-US" b="1" dirty="0" smtClean="0">
              <a:solidFill>
                <a:schemeClr val="bg1"/>
              </a:solidFill>
            </a:endParaRPr>
          </a:p>
          <a:p>
            <a:r>
              <a:rPr lang="en-US" dirty="0" smtClean="0">
                <a:solidFill>
                  <a:schemeClr val="bg1"/>
                </a:solidFill>
              </a:rPr>
              <a:t>Course Equivalence Management System</a:t>
            </a:r>
          </a:p>
          <a:p>
            <a:r>
              <a:rPr lang="en-US" b="1" dirty="0" smtClean="0">
                <a:solidFill>
                  <a:schemeClr val="bg1"/>
                </a:solidFill>
              </a:rPr>
              <a:t>All course/program reviews are done electronically</a:t>
            </a:r>
          </a:p>
          <a:p>
            <a:endParaRPr lang="en-US" b="1" dirty="0" smtClean="0">
              <a:solidFill>
                <a:schemeClr val="bg1"/>
              </a:solidFill>
            </a:endParaRPr>
          </a:p>
          <a:p>
            <a:r>
              <a:rPr lang="en-US" dirty="0" smtClean="0">
                <a:solidFill>
                  <a:schemeClr val="bg1"/>
                </a:solidFill>
              </a:rPr>
              <a:t>Reporting Systems</a:t>
            </a:r>
          </a:p>
          <a:p>
            <a:r>
              <a:rPr lang="en-US" b="1" dirty="0" smtClean="0">
                <a:solidFill>
                  <a:schemeClr val="bg1"/>
                </a:solidFill>
              </a:rPr>
              <a:t>A searchable web-based resource that shows the statewide guarantees.</a:t>
            </a: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Driving Ohio’s Economy</a:t>
            </a:r>
            <a:endParaRPr lang="en-US" dirty="0"/>
          </a:p>
        </p:txBody>
      </p:sp>
      <p:sp>
        <p:nvSpPr>
          <p:cNvPr id="8" name="TextBox 7"/>
          <p:cNvSpPr txBox="1"/>
          <p:nvPr/>
        </p:nvSpPr>
        <p:spPr>
          <a:xfrm>
            <a:off x="5029200" y="762000"/>
            <a:ext cx="3962400" cy="307777"/>
          </a:xfrm>
          <a:prstGeom prst="rect">
            <a:avLst/>
          </a:prstGeom>
          <a:noFill/>
        </p:spPr>
        <p:txBody>
          <a:bodyPr wrap="square" rtlCol="0">
            <a:spAutoFit/>
          </a:bodyPr>
          <a:lstStyle/>
          <a:p>
            <a:pPr marL="274320" algn="r"/>
            <a:r>
              <a:rPr lang="en-US" sz="1400" b="1" dirty="0" smtClean="0">
                <a:solidFill>
                  <a:srgbClr val="525051"/>
                </a:solidFill>
                <a:latin typeface="Arial" pitchFamily="34" charset="0"/>
                <a:cs typeface="Arial" pitchFamily="34" charset="0"/>
              </a:rPr>
              <a:t>Strategic Plan for Higher Education</a:t>
            </a:r>
            <a:endParaRPr lang="en-US" sz="1400" b="1" dirty="0">
              <a:solidFill>
                <a:srgbClr val="525051"/>
              </a:solidFill>
              <a:latin typeface="Arial" pitchFamily="34" charset="0"/>
              <a:cs typeface="Arial" pitchFamily="34" charset="0"/>
            </a:endParaRPr>
          </a:p>
        </p:txBody>
      </p:sp>
      <p:pic>
        <p:nvPicPr>
          <p:cNvPr id="28" name="Picture 27" descr="combined logo_final.jpg"/>
          <p:cNvPicPr>
            <a:picLocks noChangeAspect="1"/>
          </p:cNvPicPr>
          <p:nvPr/>
        </p:nvPicPr>
        <p:blipFill>
          <a:blip r:embed="rId2" cstate="print"/>
          <a:stretch>
            <a:fillRect/>
          </a:stretch>
        </p:blipFill>
        <p:spPr>
          <a:xfrm>
            <a:off x="1198983" y="5834743"/>
            <a:ext cx="1905000" cy="628650"/>
          </a:xfrm>
          <a:prstGeom prst="rect">
            <a:avLst/>
          </a:prstGeom>
        </p:spPr>
      </p:pic>
      <p:pic>
        <p:nvPicPr>
          <p:cNvPr id="20" name="Picture 19" descr="SPcover_final.jpg"/>
          <p:cNvPicPr>
            <a:picLocks noChangeAspect="1"/>
          </p:cNvPicPr>
          <p:nvPr/>
        </p:nvPicPr>
        <p:blipFill>
          <a:blip r:embed="rId3"/>
          <a:stretch>
            <a:fillRect/>
          </a:stretch>
        </p:blipFill>
        <p:spPr>
          <a:xfrm>
            <a:off x="5715000" y="1752600"/>
            <a:ext cx="2895600" cy="3744976"/>
          </a:xfrm>
          <a:prstGeom prst="rect">
            <a:avLst/>
          </a:prstGeom>
          <a:effectLst>
            <a:outerShdw blurRad="76200" dir="18900000" sy="23000" kx="-1200000" algn="bl" rotWithShape="0">
              <a:prstClr val="black">
                <a:alpha val="20000"/>
              </a:prstClr>
            </a:outerShdw>
          </a:effectLst>
          <a:scene3d>
            <a:camera prst="perspectiveContrastingLeftFacing"/>
            <a:lightRig rig="threePt" dir="t"/>
          </a:scene3d>
        </p:spPr>
      </p:pic>
      <p:grpSp>
        <p:nvGrpSpPr>
          <p:cNvPr id="21" name="Group 20"/>
          <p:cNvGrpSpPr/>
          <p:nvPr/>
        </p:nvGrpSpPr>
        <p:grpSpPr>
          <a:xfrm>
            <a:off x="5791200" y="1814624"/>
            <a:ext cx="2727252" cy="3613518"/>
            <a:chOff x="5812466" y="1814624"/>
            <a:chExt cx="2705986" cy="3613518"/>
          </a:xfrm>
        </p:grpSpPr>
        <p:sp>
          <p:nvSpPr>
            <p:cNvPr id="24" name="Rectangle 23"/>
            <p:cNvSpPr/>
            <p:nvPr/>
          </p:nvSpPr>
          <p:spPr>
            <a:xfrm>
              <a:off x="5812466" y="1814624"/>
              <a:ext cx="2705986" cy="3613518"/>
            </a:xfrm>
            <a:prstGeom prst="rect">
              <a:avLst/>
            </a:prstGeom>
            <a:solidFill>
              <a:srgbClr val="000000">
                <a:alpha val="83922"/>
              </a:srgbClr>
            </a:solidFill>
            <a:ln>
              <a:noFill/>
            </a:ln>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5828414" y="1961943"/>
              <a:ext cx="2587902" cy="2805063"/>
            </a:xfrm>
            <a:prstGeom prst="rect">
              <a:avLst/>
            </a:prstGeom>
            <a:noFill/>
            <a:scene3d>
              <a:camera prst="perspectiveContrastingLeftFacing"/>
              <a:lightRig rig="threePt" dir="t"/>
            </a:scene3d>
          </p:spPr>
          <p:txBody>
            <a:bodyPr wrap="square" rtlCol="0">
              <a:spAutoFit/>
            </a:bodyPr>
            <a:lstStyle/>
            <a:p>
              <a:pPr algn="ctr">
                <a:lnSpc>
                  <a:spcPct val="150000"/>
                </a:lnSpc>
              </a:pPr>
              <a:r>
                <a:rPr lang="en-US" sz="2400" b="1" dirty="0" smtClean="0">
                  <a:solidFill>
                    <a:schemeClr val="bg1"/>
                  </a:solidFill>
                  <a:latin typeface="+mj-lt"/>
                </a:rPr>
                <a:t>Higher </a:t>
              </a:r>
            </a:p>
            <a:p>
              <a:pPr algn="ctr">
                <a:lnSpc>
                  <a:spcPct val="150000"/>
                </a:lnSpc>
              </a:pPr>
              <a:r>
                <a:rPr lang="en-US" sz="2400" b="1" dirty="0" smtClean="0">
                  <a:solidFill>
                    <a:schemeClr val="bg1"/>
                  </a:solidFill>
                  <a:latin typeface="+mj-lt"/>
                </a:rPr>
                <a:t>Education</a:t>
              </a:r>
            </a:p>
            <a:p>
              <a:pPr algn="ctr">
                <a:lnSpc>
                  <a:spcPct val="150000"/>
                </a:lnSpc>
              </a:pPr>
              <a:r>
                <a:rPr lang="en-US" sz="2400" b="1" dirty="0" smtClean="0">
                  <a:solidFill>
                    <a:schemeClr val="bg1"/>
                  </a:solidFill>
                  <a:latin typeface="+mj-lt"/>
                </a:rPr>
                <a:t>Driving</a:t>
              </a:r>
            </a:p>
            <a:p>
              <a:pPr algn="ctr">
                <a:lnSpc>
                  <a:spcPct val="150000"/>
                </a:lnSpc>
              </a:pPr>
              <a:r>
                <a:rPr lang="en-US" sz="2400" b="1" dirty="0" smtClean="0">
                  <a:solidFill>
                    <a:schemeClr val="bg1"/>
                  </a:solidFill>
                  <a:latin typeface="+mj-lt"/>
                </a:rPr>
                <a:t>Ohio’s </a:t>
              </a:r>
            </a:p>
            <a:p>
              <a:pPr algn="ctr">
                <a:lnSpc>
                  <a:spcPct val="150000"/>
                </a:lnSpc>
              </a:pPr>
              <a:r>
                <a:rPr lang="en-US" sz="2400" b="1" dirty="0" smtClean="0">
                  <a:solidFill>
                    <a:schemeClr val="bg1"/>
                  </a:solidFill>
                  <a:latin typeface="+mj-lt"/>
                </a:rPr>
                <a:t>Economy</a:t>
              </a:r>
              <a:endParaRPr lang="en-US" sz="2400" b="1" dirty="0">
                <a:solidFill>
                  <a:schemeClr val="bg1"/>
                </a:solidFill>
                <a:latin typeface="+mj-lt"/>
              </a:endParaRPr>
            </a:p>
          </p:txBody>
        </p:sp>
      </p:grpSp>
      <p:sp>
        <p:nvSpPr>
          <p:cNvPr id="22" name="TextBox 21"/>
          <p:cNvSpPr txBox="1"/>
          <p:nvPr/>
        </p:nvSpPr>
        <p:spPr>
          <a:xfrm>
            <a:off x="2057400" y="3886200"/>
            <a:ext cx="3810000" cy="1107996"/>
          </a:xfrm>
          <a:prstGeom prst="rect">
            <a:avLst/>
          </a:prstGeom>
          <a:noFill/>
        </p:spPr>
        <p:txBody>
          <a:bodyPr wrap="square" rtlCol="0">
            <a:spAutoFit/>
          </a:bodyPr>
          <a:lstStyle/>
          <a:p>
            <a:pPr algn="r"/>
            <a:r>
              <a:rPr lang="en-US" sz="1600" b="1" dirty="0" smtClean="0">
                <a:solidFill>
                  <a:schemeClr val="bg1"/>
                </a:solidFill>
              </a:rPr>
              <a:t>Strategic Plan for Higher Education</a:t>
            </a:r>
            <a:br>
              <a:rPr lang="en-US" sz="1600" b="1" dirty="0" smtClean="0">
                <a:solidFill>
                  <a:schemeClr val="bg1"/>
                </a:solidFill>
              </a:rPr>
            </a:br>
            <a:r>
              <a:rPr lang="en-US" b="1" dirty="0" smtClean="0">
                <a:solidFill>
                  <a:schemeClr val="bg1"/>
                </a:solidFill>
              </a:rPr>
              <a:t/>
            </a:r>
            <a:br>
              <a:rPr lang="en-US" b="1" dirty="0" smtClean="0">
                <a:solidFill>
                  <a:schemeClr val="bg1"/>
                </a:solidFill>
              </a:rPr>
            </a:br>
            <a:r>
              <a:rPr lang="en-US" sz="1400" b="1" dirty="0" smtClean="0">
                <a:solidFill>
                  <a:schemeClr val="bg1"/>
                </a:solidFill>
              </a:rPr>
              <a:t>View and download online at: </a:t>
            </a:r>
            <a:br>
              <a:rPr lang="en-US" sz="1400" b="1" dirty="0" smtClean="0">
                <a:solidFill>
                  <a:schemeClr val="bg1"/>
                </a:solidFill>
              </a:rPr>
            </a:br>
            <a:r>
              <a:rPr lang="en-US" b="1" dirty="0" smtClean="0">
                <a:solidFill>
                  <a:srgbClr val="F20017"/>
                </a:solidFill>
              </a:rPr>
              <a:t>www.uso.edu</a:t>
            </a:r>
            <a:endParaRPr lang="en-US" dirty="0"/>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28"/>
                                        </p:tgtEl>
                                      </p:cBhvr>
                                    </p:animEffect>
                                    <p:set>
                                      <p:cBhvr>
                                        <p:cTn id="7" dur="1" fill="hold">
                                          <p:stCondLst>
                                            <p:cond delay="999"/>
                                          </p:stCondLst>
                                        </p:cTn>
                                        <p:tgtEl>
                                          <p:spTgt spid="28"/>
                                        </p:tgtEl>
                                        <p:attrNameLst>
                                          <p:attrName>style.visibility</p:attrName>
                                        </p:attrNameLst>
                                      </p:cBhvr>
                                      <p:to>
                                        <p:strVal val="hidden"/>
                                      </p:to>
                                    </p:set>
                                  </p:childTnLst>
                                </p:cTn>
                              </p:par>
                              <p:par>
                                <p:cTn id="8" presetID="2" presetClass="entr" presetSubtype="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1000" fill="hold"/>
                                        <p:tgtEl>
                                          <p:spTgt spid="8"/>
                                        </p:tgtEl>
                                        <p:attrNameLst>
                                          <p:attrName>ppt_x</p:attrName>
                                        </p:attrNameLst>
                                      </p:cBhvr>
                                      <p:tavLst>
                                        <p:tav tm="0">
                                          <p:val>
                                            <p:strVal val="1+#ppt_w/2"/>
                                          </p:val>
                                        </p:tav>
                                        <p:tav tm="100000">
                                          <p:val>
                                            <p:strVal val="#ppt_x"/>
                                          </p:val>
                                        </p:tav>
                                      </p:tavLst>
                                    </p:anim>
                                    <p:anim calcmode="lin" valueType="num">
                                      <p:cBhvr additive="base">
                                        <p:cTn id="11" dur="1000" fill="hold"/>
                                        <p:tgtEl>
                                          <p:spTgt spid="8"/>
                                        </p:tgtEl>
                                        <p:attrNameLst>
                                          <p:attrName>ppt_y</p:attrName>
                                        </p:attrNameLst>
                                      </p:cBhvr>
                                      <p:tavLst>
                                        <p:tav tm="0">
                                          <p:val>
                                            <p:strVal val="#ppt_y"/>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childTnLst>
                                </p:cTn>
                              </p:par>
                              <p:par>
                                <p:cTn id="15" presetID="10" presetClass="exit" presetSubtype="0" fill="hold" nodeType="withEffect">
                                  <p:stCondLst>
                                    <p:cond delay="0"/>
                                  </p:stCondLst>
                                  <p:childTnLst>
                                    <p:animEffect transition="out" filter="fade">
                                      <p:cBhvr>
                                        <p:cTn id="16" dur="2000"/>
                                        <p:tgtEl>
                                          <p:spTgt spid="21"/>
                                        </p:tgtEl>
                                      </p:cBhvr>
                                    </p:animEffect>
                                    <p:set>
                                      <p:cBhvr>
                                        <p:cTn id="17" dur="1" fill="hold">
                                          <p:stCondLst>
                                            <p:cond delay="1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Ohio’s Credit Transfer Initiatives</a:t>
            </a:r>
            <a:endParaRPr lang="en-US" dirty="0"/>
          </a:p>
        </p:txBody>
      </p:sp>
      <p:sp>
        <p:nvSpPr>
          <p:cNvPr id="3" name="Rectangle 2"/>
          <p:cNvSpPr/>
          <p:nvPr/>
        </p:nvSpPr>
        <p:spPr>
          <a:xfrm>
            <a:off x="2286000" y="2136339"/>
            <a:ext cx="4572000" cy="3139321"/>
          </a:xfrm>
          <a:prstGeom prst="rect">
            <a:avLst/>
          </a:prstGeom>
        </p:spPr>
        <p:txBody>
          <a:bodyPr>
            <a:spAutoFit/>
          </a:bodyPr>
          <a:lstStyle/>
          <a:p>
            <a:r>
              <a:rPr lang="en-US" b="1" dirty="0" smtClean="0">
                <a:solidFill>
                  <a:schemeClr val="bg1"/>
                </a:solidFill>
              </a:rPr>
              <a:t>Student-Focused and Faculty-Driven</a:t>
            </a:r>
          </a:p>
          <a:p>
            <a:endParaRPr lang="en-US" b="1" dirty="0" smtClean="0">
              <a:solidFill>
                <a:schemeClr val="bg1"/>
              </a:solidFill>
            </a:endParaRPr>
          </a:p>
          <a:p>
            <a:r>
              <a:rPr lang="en-US" b="1" dirty="0" smtClean="0">
                <a:solidFill>
                  <a:schemeClr val="bg1"/>
                </a:solidFill>
              </a:rPr>
              <a:t>Concerted effort by dedicated legislative champions and higher education professionals at the state and institutional levels.</a:t>
            </a:r>
          </a:p>
          <a:p>
            <a:endParaRPr lang="en-US" b="1" dirty="0" smtClean="0">
              <a:solidFill>
                <a:schemeClr val="bg1"/>
              </a:solidFill>
            </a:endParaRPr>
          </a:p>
          <a:p>
            <a:r>
              <a:rPr lang="en-US" b="1" dirty="0" smtClean="0">
                <a:solidFill>
                  <a:schemeClr val="bg1"/>
                </a:solidFill>
              </a:rPr>
              <a:t>GOAL:  Students Reach Their Highest Level of Education Attainment</a:t>
            </a:r>
            <a:endParaRPr lang="en-US" dirty="0" smtClean="0">
              <a:solidFill>
                <a:schemeClr val="bg1"/>
              </a:solidFill>
            </a:endParaRPr>
          </a:p>
          <a:p>
            <a:r>
              <a:rPr lang="en-US" dirty="0" smtClean="0">
                <a:solidFill>
                  <a:schemeClr val="bg1"/>
                </a:solidFill>
              </a:rPr>
              <a:t> </a:t>
            </a:r>
          </a:p>
          <a:p>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43000"/>
            <a:ext cx="9144000" cy="3276600"/>
          </a:xfrm>
          <a:prstGeom prst="rect">
            <a:avLst/>
          </a:prstGeom>
          <a:gradFill flip="none" rotWithShape="1">
            <a:gsLst>
              <a:gs pos="0">
                <a:schemeClr val="tx1"/>
              </a:gs>
              <a:gs pos="100000">
                <a:srgbClr val="52505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4572000"/>
            <a:ext cx="9144000" cy="838200"/>
          </a:xfrm>
          <a:prstGeom prst="rect">
            <a:avLst/>
          </a:prstGeom>
          <a:gradFill flip="none" rotWithShape="1">
            <a:gsLst>
              <a:gs pos="0">
                <a:schemeClr val="tx1"/>
              </a:gs>
              <a:gs pos="100000">
                <a:srgbClr val="52505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838200" y="1143000"/>
            <a:ext cx="2133600" cy="3276600"/>
            <a:chOff x="990600" y="1143000"/>
            <a:chExt cx="2133600" cy="3276600"/>
          </a:xfrm>
        </p:grpSpPr>
        <p:sp>
          <p:nvSpPr>
            <p:cNvPr id="20" name="Rectangle 19"/>
            <p:cNvSpPr/>
            <p:nvPr/>
          </p:nvSpPr>
          <p:spPr>
            <a:xfrm>
              <a:off x="990600" y="1143000"/>
              <a:ext cx="2133600" cy="3276600"/>
            </a:xfrm>
            <a:prstGeom prst="rect">
              <a:avLst/>
            </a:prstGeom>
            <a:solidFill>
              <a:srgbClr val="B5DC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descr="Biotech_SSCC.jpg"/>
            <p:cNvPicPr>
              <a:picLocks noChangeAspect="1"/>
            </p:cNvPicPr>
            <p:nvPr/>
          </p:nvPicPr>
          <p:blipFill>
            <a:blip r:embed="rId2"/>
            <a:srcRect l="6585" r="31955"/>
            <a:stretch>
              <a:fillRect/>
            </a:stretch>
          </p:blipFill>
          <p:spPr>
            <a:xfrm>
              <a:off x="990600" y="1523999"/>
              <a:ext cx="2133600" cy="2314353"/>
            </a:xfrm>
            <a:prstGeom prst="rect">
              <a:avLst/>
            </a:prstGeom>
          </p:spPr>
        </p:pic>
        <p:sp>
          <p:nvSpPr>
            <p:cNvPr id="6" name="TextBox 5"/>
            <p:cNvSpPr txBox="1"/>
            <p:nvPr/>
          </p:nvSpPr>
          <p:spPr>
            <a:xfrm>
              <a:off x="990600" y="3886200"/>
              <a:ext cx="2133600" cy="492443"/>
            </a:xfrm>
            <a:prstGeom prst="rect">
              <a:avLst/>
            </a:prstGeom>
            <a:noFill/>
          </p:spPr>
          <p:txBody>
            <a:bodyPr wrap="square" rtlCol="0">
              <a:spAutoFit/>
            </a:bodyPr>
            <a:lstStyle/>
            <a:p>
              <a:pPr algn="ctr"/>
              <a:r>
                <a:rPr lang="en-US" sz="1300" b="1" dirty="0" smtClean="0">
                  <a:solidFill>
                    <a:schemeClr val="tx1">
                      <a:lumMod val="85000"/>
                      <a:lumOff val="15000"/>
                    </a:schemeClr>
                  </a:solidFill>
                </a:rPr>
                <a:t>We will not back away from our strategic plan.</a:t>
              </a:r>
              <a:endParaRPr lang="en-US" sz="1300" dirty="0">
                <a:solidFill>
                  <a:schemeClr val="tx1">
                    <a:lumMod val="85000"/>
                    <a:lumOff val="15000"/>
                  </a:schemeClr>
                </a:solidFill>
              </a:endParaRPr>
            </a:p>
          </p:txBody>
        </p:sp>
      </p:grpSp>
      <p:grpSp>
        <p:nvGrpSpPr>
          <p:cNvPr id="31" name="Group 30"/>
          <p:cNvGrpSpPr/>
          <p:nvPr/>
        </p:nvGrpSpPr>
        <p:grpSpPr>
          <a:xfrm>
            <a:off x="3505200" y="1143000"/>
            <a:ext cx="2133600" cy="3276600"/>
            <a:chOff x="3657600" y="1143000"/>
            <a:chExt cx="2133600" cy="3276600"/>
          </a:xfrm>
        </p:grpSpPr>
        <p:sp>
          <p:nvSpPr>
            <p:cNvPr id="18" name="Rectangle 17"/>
            <p:cNvSpPr/>
            <p:nvPr/>
          </p:nvSpPr>
          <p:spPr>
            <a:xfrm>
              <a:off x="3657600" y="1143000"/>
              <a:ext cx="2133600" cy="3276600"/>
            </a:xfrm>
            <a:prstGeom prst="rect">
              <a:avLst/>
            </a:prstGeom>
            <a:solidFill>
              <a:srgbClr val="73A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descr="Walking near Upham Arch 11-03.jpg"/>
            <p:cNvPicPr>
              <a:picLocks noChangeAspect="1"/>
            </p:cNvPicPr>
            <p:nvPr/>
          </p:nvPicPr>
          <p:blipFill>
            <a:blip r:embed="rId3" cstate="print"/>
            <a:srcRect l="24284" t="37778" r="35720" b="28477"/>
            <a:stretch>
              <a:fillRect/>
            </a:stretch>
          </p:blipFill>
          <p:spPr>
            <a:xfrm>
              <a:off x="3657600" y="1524000"/>
              <a:ext cx="2133600" cy="2314353"/>
            </a:xfrm>
            <a:prstGeom prst="rect">
              <a:avLst/>
            </a:prstGeom>
          </p:spPr>
        </p:pic>
        <p:sp>
          <p:nvSpPr>
            <p:cNvPr id="10" name="TextBox 9"/>
            <p:cNvSpPr txBox="1"/>
            <p:nvPr/>
          </p:nvSpPr>
          <p:spPr>
            <a:xfrm>
              <a:off x="3657600" y="3974812"/>
              <a:ext cx="2133600" cy="292388"/>
            </a:xfrm>
            <a:prstGeom prst="rect">
              <a:avLst/>
            </a:prstGeom>
            <a:noFill/>
          </p:spPr>
          <p:txBody>
            <a:bodyPr wrap="square" rtlCol="0">
              <a:spAutoFit/>
            </a:bodyPr>
            <a:lstStyle/>
            <a:p>
              <a:pPr algn="ctr"/>
              <a:r>
                <a:rPr lang="en-US" sz="1300" b="1" dirty="0" smtClean="0">
                  <a:solidFill>
                    <a:schemeClr val="tx1">
                      <a:lumMod val="85000"/>
                      <a:lumOff val="15000"/>
                    </a:schemeClr>
                  </a:solidFill>
                </a:rPr>
                <a:t>We will not retreat.</a:t>
              </a:r>
              <a:endParaRPr lang="en-US" sz="1300" dirty="0">
                <a:solidFill>
                  <a:schemeClr val="tx1">
                    <a:lumMod val="85000"/>
                    <a:lumOff val="15000"/>
                  </a:schemeClr>
                </a:solidFill>
              </a:endParaRPr>
            </a:p>
          </p:txBody>
        </p:sp>
      </p:grpSp>
      <p:grpSp>
        <p:nvGrpSpPr>
          <p:cNvPr id="27" name="Group 26"/>
          <p:cNvGrpSpPr/>
          <p:nvPr/>
        </p:nvGrpSpPr>
        <p:grpSpPr>
          <a:xfrm>
            <a:off x="6172200" y="1143000"/>
            <a:ext cx="2133600" cy="3276600"/>
            <a:chOff x="6324600" y="1143000"/>
            <a:chExt cx="2133600" cy="3276600"/>
          </a:xfrm>
        </p:grpSpPr>
        <p:grpSp>
          <p:nvGrpSpPr>
            <p:cNvPr id="24" name="Group 23"/>
            <p:cNvGrpSpPr/>
            <p:nvPr/>
          </p:nvGrpSpPr>
          <p:grpSpPr>
            <a:xfrm>
              <a:off x="6324600" y="1143000"/>
              <a:ext cx="2133600" cy="3276600"/>
              <a:chOff x="6324600" y="1143000"/>
              <a:chExt cx="2133600" cy="3276600"/>
            </a:xfrm>
          </p:grpSpPr>
          <p:sp>
            <p:nvSpPr>
              <p:cNvPr id="17" name="Rectangle 16"/>
              <p:cNvSpPr/>
              <p:nvPr/>
            </p:nvSpPr>
            <p:spPr>
              <a:xfrm>
                <a:off x="6324600" y="1143000"/>
                <a:ext cx="2133600" cy="3276600"/>
              </a:xfrm>
              <a:prstGeom prst="rect">
                <a:avLst/>
              </a:prstGeom>
              <a:solidFill>
                <a:srgbClr val="FFB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Grad_UC.jpg"/>
              <p:cNvPicPr>
                <a:picLocks noChangeAspect="1"/>
              </p:cNvPicPr>
              <p:nvPr/>
            </p:nvPicPr>
            <p:blipFill>
              <a:blip r:embed="rId4"/>
              <a:srcRect l="41482" t="16496" r="8017"/>
              <a:stretch>
                <a:fillRect/>
              </a:stretch>
            </p:blipFill>
            <p:spPr>
              <a:xfrm>
                <a:off x="6324600" y="1524000"/>
                <a:ext cx="2133600" cy="2314352"/>
              </a:xfrm>
              <a:prstGeom prst="rect">
                <a:avLst/>
              </a:prstGeom>
            </p:spPr>
          </p:pic>
        </p:grpSp>
        <p:sp>
          <p:nvSpPr>
            <p:cNvPr id="11" name="TextBox 10"/>
            <p:cNvSpPr txBox="1"/>
            <p:nvPr/>
          </p:nvSpPr>
          <p:spPr>
            <a:xfrm>
              <a:off x="6324600" y="3850957"/>
              <a:ext cx="2133600" cy="492443"/>
            </a:xfrm>
            <a:prstGeom prst="rect">
              <a:avLst/>
            </a:prstGeom>
            <a:noFill/>
          </p:spPr>
          <p:txBody>
            <a:bodyPr wrap="square" rtlCol="0">
              <a:spAutoFit/>
            </a:bodyPr>
            <a:lstStyle/>
            <a:p>
              <a:pPr algn="ctr"/>
              <a:r>
                <a:rPr lang="en-US" sz="1300" b="1" dirty="0" smtClean="0">
                  <a:solidFill>
                    <a:schemeClr val="tx1">
                      <a:lumMod val="85000"/>
                      <a:lumOff val="15000"/>
                    </a:schemeClr>
                  </a:solidFill>
                </a:rPr>
                <a:t>We will meet </a:t>
              </a:r>
            </a:p>
            <a:p>
              <a:pPr algn="ctr"/>
              <a:r>
                <a:rPr lang="en-US" sz="1300" b="1" dirty="0" smtClean="0">
                  <a:solidFill>
                    <a:schemeClr val="tx1">
                      <a:lumMod val="85000"/>
                      <a:lumOff val="15000"/>
                    </a:schemeClr>
                  </a:solidFill>
                </a:rPr>
                <a:t>our goals.</a:t>
              </a:r>
              <a:endParaRPr lang="en-US" sz="1300" dirty="0">
                <a:solidFill>
                  <a:schemeClr val="tx1">
                    <a:lumMod val="85000"/>
                    <a:lumOff val="15000"/>
                  </a:schemeClr>
                </a:solidFill>
              </a:endParaRPr>
            </a:p>
          </p:txBody>
        </p:sp>
      </p:grpSp>
      <p:sp>
        <p:nvSpPr>
          <p:cNvPr id="12" name="TextBox 11"/>
          <p:cNvSpPr txBox="1"/>
          <p:nvPr/>
        </p:nvSpPr>
        <p:spPr>
          <a:xfrm>
            <a:off x="0" y="4724400"/>
            <a:ext cx="9144000" cy="461665"/>
          </a:xfrm>
          <a:prstGeom prst="rect">
            <a:avLst/>
          </a:prstGeom>
          <a:noFill/>
        </p:spPr>
        <p:txBody>
          <a:bodyPr wrap="square" rtlCol="0">
            <a:spAutoFit/>
          </a:bodyPr>
          <a:lstStyle/>
          <a:p>
            <a:pPr algn="ctr"/>
            <a:r>
              <a:rPr lang="en-US" sz="2400" b="1" dirty="0" smtClean="0">
                <a:solidFill>
                  <a:schemeClr val="bg1"/>
                </a:solidFill>
              </a:rPr>
              <a:t>We will innovate.</a:t>
            </a:r>
            <a:endParaRPr lang="en-US" sz="2400" dirty="0">
              <a:solidFill>
                <a:schemeClr val="bg1"/>
              </a:solidFill>
            </a:endParaRPr>
          </a:p>
        </p:txBody>
      </p:sp>
      <p:pic>
        <p:nvPicPr>
          <p:cNvPr id="14" name="Picture 13" descr="creatingopps.jpg"/>
          <p:cNvPicPr>
            <a:picLocks noChangeAspect="1"/>
          </p:cNvPicPr>
          <p:nvPr/>
        </p:nvPicPr>
        <p:blipFill>
          <a:blip r:embed="rId5"/>
          <a:stretch>
            <a:fillRect/>
          </a:stretch>
        </p:blipFill>
        <p:spPr>
          <a:xfrm>
            <a:off x="5867400" y="6172200"/>
            <a:ext cx="2982221" cy="495625"/>
          </a:xfrm>
          <a:prstGeom prst="rect">
            <a:avLst/>
          </a:prstGeom>
        </p:spPr>
      </p:pic>
      <p:sp>
        <p:nvSpPr>
          <p:cNvPr id="19" name="Rectangle 18"/>
          <p:cNvSpPr/>
          <p:nvPr/>
        </p:nvSpPr>
        <p:spPr>
          <a:xfrm>
            <a:off x="0" y="4419600"/>
            <a:ext cx="9144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Top)">
                                      <p:cBhvr>
                                        <p:cTn id="7" dur="1000"/>
                                        <p:tgtEl>
                                          <p:spTgt spid="29"/>
                                        </p:tgtEl>
                                      </p:cBhvr>
                                    </p:animEffect>
                                  </p:childTnLst>
                                </p:cTn>
                              </p:par>
                            </p:childTnLst>
                          </p:cTn>
                        </p:par>
                        <p:par>
                          <p:cTn id="8" fill="hold">
                            <p:stCondLst>
                              <p:cond delay="1000"/>
                            </p:stCondLst>
                            <p:childTnLst>
                              <p:par>
                                <p:cTn id="9" presetID="12" presetClass="entr" presetSubtype="1"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slide(fromTop)">
                                      <p:cBhvr>
                                        <p:cTn id="11" dur="1000"/>
                                        <p:tgtEl>
                                          <p:spTgt spid="31"/>
                                        </p:tgtEl>
                                      </p:cBhvr>
                                    </p:animEffect>
                                  </p:childTnLst>
                                </p:cTn>
                              </p:par>
                            </p:childTnLst>
                          </p:cTn>
                        </p:par>
                        <p:par>
                          <p:cTn id="12" fill="hold">
                            <p:stCondLst>
                              <p:cond delay="2000"/>
                            </p:stCondLst>
                            <p:childTnLst>
                              <p:par>
                                <p:cTn id="13" presetID="12" presetClass="entr" presetSubtype="1"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slide(fromTop)">
                                      <p:cBhvr>
                                        <p:cTn id="15" dur="1000"/>
                                        <p:tgtEl>
                                          <p:spTgt spid="27"/>
                                        </p:tgtEl>
                                      </p:cBhvr>
                                    </p:animEffect>
                                  </p:childTnLst>
                                </p:cTn>
                              </p:par>
                            </p:childTnLst>
                          </p:cTn>
                        </p:par>
                        <p:par>
                          <p:cTn id="16" fill="hold">
                            <p:stCondLst>
                              <p:cond delay="3000"/>
                            </p:stCondLst>
                            <p:childTnLst>
                              <p:par>
                                <p:cTn id="17" presetID="10" presetClass="entr" presetSubtype="0" fill="hold" grpId="0" nodeType="afterEffect">
                                  <p:stCondLst>
                                    <p:cond delay="1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par>
                                <p:cTn id="20" presetID="10" presetClass="entr" presetSubtype="0" fill="hold" nodeType="withEffect">
                                  <p:stCondLst>
                                    <p:cond delay="20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Rectangle 2"/>
          <p:cNvSpPr/>
          <p:nvPr/>
        </p:nvSpPr>
        <p:spPr>
          <a:xfrm>
            <a:off x="2286000" y="2136339"/>
            <a:ext cx="4572000" cy="2031325"/>
          </a:xfrm>
          <a:prstGeom prst="rect">
            <a:avLst/>
          </a:prstGeom>
        </p:spPr>
        <p:txBody>
          <a:bodyPr>
            <a:spAutoFit/>
          </a:bodyPr>
          <a:lstStyle/>
          <a:p>
            <a:r>
              <a:rPr lang="en-US" dirty="0" smtClean="0">
                <a:solidFill>
                  <a:schemeClr val="bg1"/>
                </a:solidFill>
              </a:rPr>
              <a:t>Paula K. Compton, Ph.D.</a:t>
            </a:r>
          </a:p>
          <a:p>
            <a:r>
              <a:rPr lang="en-US" dirty="0" smtClean="0">
                <a:solidFill>
                  <a:schemeClr val="bg1"/>
                </a:solidFill>
              </a:rPr>
              <a:t>Associate Vice Chancellor, Articulation and Transfer</a:t>
            </a:r>
          </a:p>
          <a:p>
            <a:r>
              <a:rPr lang="en-US" dirty="0" smtClean="0">
                <a:solidFill>
                  <a:schemeClr val="bg1"/>
                </a:solidFill>
                <a:hlinkClick r:id="rId2"/>
              </a:rPr>
              <a:t>pcompton@regents.state.oh.us</a:t>
            </a:r>
            <a:endParaRPr lang="en-US" dirty="0" smtClean="0">
              <a:solidFill>
                <a:schemeClr val="bg1"/>
              </a:solidFill>
            </a:endParaRPr>
          </a:p>
          <a:p>
            <a:r>
              <a:rPr lang="en-US" dirty="0" smtClean="0">
                <a:solidFill>
                  <a:schemeClr val="bg1"/>
                </a:solidFill>
              </a:rPr>
              <a:t>614.466.3334</a:t>
            </a:r>
          </a:p>
          <a:p>
            <a:r>
              <a:rPr lang="en-US" dirty="0" smtClean="0">
                <a:solidFill>
                  <a:schemeClr val="bg1"/>
                </a:solidFill>
              </a:rPr>
              <a:t> </a:t>
            </a:r>
          </a:p>
          <a:p>
            <a:r>
              <a:rPr lang="en-US" dirty="0" smtClean="0">
                <a:solidFill>
                  <a:schemeClr val="bg1"/>
                </a:solidFill>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152400"/>
            <a:ext cx="5105400" cy="990600"/>
          </a:xfrm>
        </p:spPr>
        <p:txBody>
          <a:bodyPr/>
          <a:lstStyle/>
          <a:p>
            <a:pPr eaLnBrk="1" hangingPunct="1"/>
            <a:r>
              <a:rPr lang="en-US" dirty="0" smtClean="0"/>
              <a:t>Anatomy of a TAG</a:t>
            </a:r>
          </a:p>
        </p:txBody>
      </p:sp>
      <p:pic>
        <p:nvPicPr>
          <p:cNvPr id="9" name="Picture 8" descr="GenEd.bmp"/>
          <p:cNvPicPr>
            <a:picLocks noChangeAspect="1"/>
          </p:cNvPicPr>
          <p:nvPr/>
        </p:nvPicPr>
        <p:blipFill>
          <a:blip r:embed="rId2"/>
          <a:srcRect/>
          <a:stretch>
            <a:fillRect/>
          </a:stretch>
        </p:blipFill>
        <p:spPr bwMode="auto">
          <a:xfrm>
            <a:off x="228600" y="1981201"/>
            <a:ext cx="8686800" cy="4191000"/>
          </a:xfrm>
          <a:prstGeom prst="rect">
            <a:avLst/>
          </a:prstGeom>
          <a:noFill/>
          <a:ln w="9525">
            <a:noFill/>
            <a:miter lim="800000"/>
            <a:headEnd/>
            <a:tailEnd/>
          </a:ln>
        </p:spPr>
      </p:pic>
      <p:sp>
        <p:nvSpPr>
          <p:cNvPr id="10" name="Rectangle 9"/>
          <p:cNvSpPr/>
          <p:nvPr/>
        </p:nvSpPr>
        <p:spPr>
          <a:xfrm>
            <a:off x="228600" y="1143000"/>
            <a:ext cx="6215063" cy="461963"/>
          </a:xfrm>
          <a:prstGeom prst="rect">
            <a:avLst/>
          </a:prstGeom>
        </p:spPr>
        <p:txBody>
          <a:bodyPr wrap="none">
            <a:spAutoFit/>
          </a:bodyPr>
          <a:lstStyle/>
          <a:p>
            <a:pPr>
              <a:defRPr/>
            </a:pPr>
            <a:r>
              <a:rPr lang="en-US" sz="2400" dirty="0">
                <a:latin typeface="+mn-lt"/>
              </a:rPr>
              <a:t>Transfer Module with Recommendations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dvisingNotes.bmp"/>
          <p:cNvPicPr>
            <a:picLocks noChangeAspect="1"/>
          </p:cNvPicPr>
          <p:nvPr/>
        </p:nvPicPr>
        <p:blipFill>
          <a:blip r:embed="rId2"/>
          <a:srcRect/>
          <a:stretch>
            <a:fillRect/>
          </a:stretch>
        </p:blipFill>
        <p:spPr bwMode="auto">
          <a:xfrm>
            <a:off x="304800" y="2057400"/>
            <a:ext cx="8534400" cy="1981200"/>
          </a:xfrm>
          <a:prstGeom prst="rect">
            <a:avLst/>
          </a:prstGeom>
          <a:noFill/>
          <a:ln w="9525">
            <a:noFill/>
            <a:miter lim="800000"/>
            <a:headEnd/>
            <a:tailEnd/>
          </a:ln>
        </p:spPr>
      </p:pic>
      <p:sp>
        <p:nvSpPr>
          <p:cNvPr id="4" name="Rectangle 3"/>
          <p:cNvSpPr/>
          <p:nvPr/>
        </p:nvSpPr>
        <p:spPr>
          <a:xfrm>
            <a:off x="228600" y="1143000"/>
            <a:ext cx="2427288" cy="461963"/>
          </a:xfrm>
          <a:prstGeom prst="rect">
            <a:avLst/>
          </a:prstGeom>
        </p:spPr>
        <p:txBody>
          <a:bodyPr wrap="none">
            <a:spAutoFit/>
          </a:bodyPr>
          <a:lstStyle/>
          <a:p>
            <a:pPr>
              <a:defRPr/>
            </a:pPr>
            <a:r>
              <a:rPr lang="en-US" sz="2400" dirty="0">
                <a:latin typeface="+mn-lt"/>
              </a:rPr>
              <a:t>Advising Notes</a:t>
            </a:r>
          </a:p>
        </p:txBody>
      </p:sp>
      <p:sp>
        <p:nvSpPr>
          <p:cNvPr id="5" name="Title 1"/>
          <p:cNvSpPr txBox="1">
            <a:spLocks/>
          </p:cNvSpPr>
          <p:nvPr/>
        </p:nvSpPr>
        <p:spPr bwMode="auto">
          <a:xfrm>
            <a:off x="0" y="152400"/>
            <a:ext cx="51054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22860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595959"/>
                </a:solidFill>
                <a:effectLst/>
                <a:uLnTx/>
                <a:uFillTx/>
                <a:latin typeface="+mj-lt"/>
                <a:ea typeface="+mj-ea"/>
                <a:cs typeface="+mj-cs"/>
              </a:rPr>
              <a:t>Anatomy of a TAG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143000"/>
            <a:ext cx="4965700" cy="461963"/>
          </a:xfrm>
          <a:prstGeom prst="rect">
            <a:avLst/>
          </a:prstGeom>
        </p:spPr>
        <p:txBody>
          <a:bodyPr wrap="none">
            <a:spAutoFit/>
          </a:bodyPr>
          <a:lstStyle/>
          <a:p>
            <a:pPr>
              <a:defRPr/>
            </a:pPr>
            <a:r>
              <a:rPr lang="en-US" sz="2400" dirty="0">
                <a:latin typeface="+mn-lt"/>
              </a:rPr>
              <a:t>Foreign Language (if applicable)</a:t>
            </a:r>
          </a:p>
        </p:txBody>
      </p:sp>
      <p:pic>
        <p:nvPicPr>
          <p:cNvPr id="4" name="Picture 3" descr="ForeignLanguage.bmp"/>
          <p:cNvPicPr>
            <a:picLocks noChangeAspect="1"/>
          </p:cNvPicPr>
          <p:nvPr/>
        </p:nvPicPr>
        <p:blipFill>
          <a:blip r:embed="rId2"/>
          <a:srcRect/>
          <a:stretch>
            <a:fillRect/>
          </a:stretch>
        </p:blipFill>
        <p:spPr bwMode="auto">
          <a:xfrm>
            <a:off x="228600" y="2057400"/>
            <a:ext cx="8763000" cy="2209800"/>
          </a:xfrm>
          <a:prstGeom prst="rect">
            <a:avLst/>
          </a:prstGeom>
          <a:noFill/>
          <a:ln w="9525">
            <a:noFill/>
            <a:miter lim="800000"/>
            <a:headEnd/>
            <a:tailEnd/>
          </a:ln>
        </p:spPr>
      </p:pic>
      <p:sp>
        <p:nvSpPr>
          <p:cNvPr id="6" name="Title 1"/>
          <p:cNvSpPr>
            <a:spLocks noGrp="1"/>
          </p:cNvSpPr>
          <p:nvPr>
            <p:ph type="title"/>
          </p:nvPr>
        </p:nvSpPr>
        <p:spPr>
          <a:xfrm>
            <a:off x="0" y="152400"/>
            <a:ext cx="5105400" cy="990600"/>
          </a:xfrm>
        </p:spPr>
        <p:txBody>
          <a:bodyPr/>
          <a:lstStyle/>
          <a:p>
            <a:pPr eaLnBrk="1" hangingPunct="1"/>
            <a:r>
              <a:rPr lang="en-US" dirty="0" smtClean="0"/>
              <a:t>Anatomy of a TAG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143000"/>
            <a:ext cx="6175375" cy="461963"/>
          </a:xfrm>
          <a:prstGeom prst="rect">
            <a:avLst/>
          </a:prstGeom>
        </p:spPr>
        <p:txBody>
          <a:bodyPr wrap="none">
            <a:spAutoFit/>
          </a:bodyPr>
          <a:lstStyle/>
          <a:p>
            <a:pPr>
              <a:defRPr/>
            </a:pPr>
            <a:r>
              <a:rPr lang="en-US" sz="2400" dirty="0">
                <a:latin typeface="+mn-lt"/>
              </a:rPr>
              <a:t>Pre-major and Beginning Major Courses</a:t>
            </a:r>
          </a:p>
        </p:txBody>
      </p:sp>
      <p:pic>
        <p:nvPicPr>
          <p:cNvPr id="4" name="Picture 3" descr="MajorCourses.bmp"/>
          <p:cNvPicPr>
            <a:picLocks noChangeAspect="1"/>
          </p:cNvPicPr>
          <p:nvPr/>
        </p:nvPicPr>
        <p:blipFill>
          <a:blip r:embed="rId2"/>
          <a:srcRect/>
          <a:stretch>
            <a:fillRect/>
          </a:stretch>
        </p:blipFill>
        <p:spPr bwMode="auto">
          <a:xfrm>
            <a:off x="76200" y="1905000"/>
            <a:ext cx="8686800" cy="3505200"/>
          </a:xfrm>
          <a:prstGeom prst="rect">
            <a:avLst/>
          </a:prstGeom>
          <a:noFill/>
          <a:ln w="9525">
            <a:noFill/>
            <a:miter lim="800000"/>
            <a:headEnd/>
            <a:tailEnd/>
          </a:ln>
        </p:spPr>
      </p:pic>
      <p:sp>
        <p:nvSpPr>
          <p:cNvPr id="6" name="Title 1"/>
          <p:cNvSpPr>
            <a:spLocks noGrp="1"/>
          </p:cNvSpPr>
          <p:nvPr>
            <p:ph type="title"/>
          </p:nvPr>
        </p:nvSpPr>
        <p:spPr>
          <a:xfrm>
            <a:off x="0" y="152400"/>
            <a:ext cx="5105400" cy="990600"/>
          </a:xfrm>
        </p:spPr>
        <p:txBody>
          <a:bodyPr/>
          <a:lstStyle/>
          <a:p>
            <a:pPr eaLnBrk="1" hangingPunct="1"/>
            <a:r>
              <a:rPr lang="en-US" dirty="0" smtClean="0"/>
              <a:t>Anatomy of a TAG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ulltag.bmp"/>
          <p:cNvPicPr>
            <a:picLocks noChangeAspect="1"/>
          </p:cNvPicPr>
          <p:nvPr/>
        </p:nvPicPr>
        <p:blipFill>
          <a:blip r:embed="rId2"/>
          <a:srcRect/>
          <a:stretch>
            <a:fillRect/>
          </a:stretch>
        </p:blipFill>
        <p:spPr bwMode="auto">
          <a:xfrm>
            <a:off x="105228" y="30163"/>
            <a:ext cx="8915400" cy="6797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CONTACT INFORMATION</a:t>
            </a:r>
            <a:endParaRPr lang="en-US" b="1"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DR. PAULA K. COMPTON</a:t>
            </a:r>
          </a:p>
          <a:p>
            <a:pPr>
              <a:buNone/>
            </a:pPr>
            <a:r>
              <a:rPr lang="en-US" dirty="0" smtClean="0"/>
              <a:t>ASSOCIATE VICE CHANCELLOR</a:t>
            </a:r>
          </a:p>
          <a:p>
            <a:pPr>
              <a:buNone/>
            </a:pPr>
            <a:r>
              <a:rPr lang="en-US" dirty="0" smtClean="0"/>
              <a:t>ARTICULATION AND TRANSFER</a:t>
            </a:r>
          </a:p>
          <a:p>
            <a:pPr>
              <a:buNone/>
            </a:pPr>
            <a:r>
              <a:rPr lang="en-US" dirty="0" smtClean="0"/>
              <a:t>THE  OHIO BOARD OF REGENTS</a:t>
            </a:r>
          </a:p>
          <a:p>
            <a:pPr>
              <a:buNone/>
            </a:pPr>
            <a:endParaRPr lang="en-US" dirty="0" smtClean="0"/>
          </a:p>
          <a:p>
            <a:pPr>
              <a:buNone/>
            </a:pPr>
            <a:r>
              <a:rPr lang="en-US" smtClean="0">
                <a:hlinkClick r:id="rId2"/>
              </a:rPr>
              <a:t>pcompton@regents.state.oh.us</a:t>
            </a:r>
            <a:r>
              <a:rPr lang="en-US" smtClean="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29200" y="762000"/>
            <a:ext cx="3962400" cy="307777"/>
          </a:xfrm>
          <a:prstGeom prst="rect">
            <a:avLst/>
          </a:prstGeom>
          <a:noFill/>
        </p:spPr>
        <p:txBody>
          <a:bodyPr wrap="square" rtlCol="0">
            <a:spAutoFit/>
          </a:bodyPr>
          <a:lstStyle/>
          <a:p>
            <a:pPr marL="274320" algn="r"/>
            <a:r>
              <a:rPr lang="en-US" sz="1400" b="1" dirty="0" smtClean="0">
                <a:solidFill>
                  <a:srgbClr val="525051"/>
                </a:solidFill>
                <a:latin typeface="Arial" pitchFamily="34" charset="0"/>
                <a:cs typeface="Arial" pitchFamily="34" charset="0"/>
              </a:rPr>
              <a:t>Strategic Plan for Higher Education</a:t>
            </a:r>
            <a:endParaRPr lang="en-US" sz="1400" b="1" dirty="0">
              <a:solidFill>
                <a:srgbClr val="525051"/>
              </a:solidFill>
              <a:latin typeface="Arial" pitchFamily="34" charset="0"/>
              <a:cs typeface="Arial" pitchFamily="34" charset="0"/>
            </a:endParaRPr>
          </a:p>
        </p:txBody>
      </p:sp>
      <p:sp>
        <p:nvSpPr>
          <p:cNvPr id="31" name="TextBox 30"/>
          <p:cNvSpPr txBox="1"/>
          <p:nvPr/>
        </p:nvSpPr>
        <p:spPr>
          <a:xfrm>
            <a:off x="0" y="2667000"/>
            <a:ext cx="1905000" cy="1169551"/>
          </a:xfrm>
          <a:prstGeom prst="rect">
            <a:avLst/>
          </a:prstGeom>
          <a:noFill/>
        </p:spPr>
        <p:txBody>
          <a:bodyPr wrap="square" rtlCol="0">
            <a:spAutoFit/>
          </a:bodyPr>
          <a:lstStyle/>
          <a:p>
            <a:pPr algn="r"/>
            <a:r>
              <a:rPr lang="en-US" sz="1400" b="1" dirty="0" smtClean="0">
                <a:solidFill>
                  <a:schemeClr val="tx1">
                    <a:lumMod val="75000"/>
                    <a:lumOff val="25000"/>
                  </a:schemeClr>
                </a:solidFill>
              </a:rPr>
              <a:t>University System of Ohio is aligned with Ohio Department of Development</a:t>
            </a:r>
            <a:endParaRPr lang="en-US" sz="1400" dirty="0">
              <a:solidFill>
                <a:schemeClr val="tx1">
                  <a:lumMod val="75000"/>
                  <a:lumOff val="25000"/>
                </a:schemeClr>
              </a:solidFill>
            </a:endParaRPr>
          </a:p>
        </p:txBody>
      </p:sp>
      <p:sp>
        <p:nvSpPr>
          <p:cNvPr id="13" name="Title 12"/>
          <p:cNvSpPr>
            <a:spLocks noGrp="1"/>
          </p:cNvSpPr>
          <p:nvPr>
            <p:ph type="title"/>
          </p:nvPr>
        </p:nvSpPr>
        <p:spPr/>
        <p:txBody>
          <a:bodyPr/>
          <a:lstStyle/>
          <a:p>
            <a:r>
              <a:rPr lang="en-US" dirty="0" smtClean="0"/>
              <a:t>Driving Ohio’s Economy</a:t>
            </a:r>
            <a:endParaRPr lang="en-US" dirty="0"/>
          </a:p>
        </p:txBody>
      </p:sp>
      <p:pic>
        <p:nvPicPr>
          <p:cNvPr id="10" name="Picture 9" descr="devplan.jpg"/>
          <p:cNvPicPr>
            <a:picLocks noChangeAspect="1"/>
          </p:cNvPicPr>
          <p:nvPr/>
        </p:nvPicPr>
        <p:blipFill>
          <a:blip r:embed="rId2">
            <a:lum bright="40000"/>
          </a:blip>
          <a:stretch>
            <a:fillRect/>
          </a:stretch>
        </p:blipFill>
        <p:spPr>
          <a:xfrm>
            <a:off x="5711456" y="1743739"/>
            <a:ext cx="2890284" cy="3769347"/>
          </a:xfrm>
          <a:prstGeom prst="rect">
            <a:avLst/>
          </a:prstGeom>
          <a:effectLst>
            <a:outerShdw blurRad="76200" dir="18900000" sy="23000" kx="-1200000" algn="bl" rotWithShape="0">
              <a:prstClr val="black">
                <a:alpha val="20000"/>
              </a:prstClr>
            </a:outerShdw>
          </a:effectLst>
          <a:scene3d>
            <a:camera prst="perspectiveContrastingLeftFacing"/>
            <a:lightRig rig="threePt" dir="t"/>
          </a:scene3d>
        </p:spPr>
      </p:pic>
      <p:pic>
        <p:nvPicPr>
          <p:cNvPr id="11" name="Picture 10" descr="bullets.jpg"/>
          <p:cNvPicPr>
            <a:picLocks noChangeAspect="1"/>
          </p:cNvPicPr>
          <p:nvPr/>
        </p:nvPicPr>
        <p:blipFill>
          <a:blip r:embed="rId3" cstate="print">
            <a:clrChange>
              <a:clrFrom>
                <a:srgbClr val="B5DC0F"/>
              </a:clrFrom>
              <a:clrTo>
                <a:srgbClr val="B5DC0F">
                  <a:alpha val="0"/>
                </a:srgbClr>
              </a:clrTo>
            </a:clrChange>
          </a:blip>
          <a:stretch>
            <a:fillRect/>
          </a:stretch>
        </p:blipFill>
        <p:spPr>
          <a:xfrm>
            <a:off x="2209800" y="1524000"/>
            <a:ext cx="3669475" cy="36576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par>
                                <p:cTn id="10" presetID="35" presetClass="path" presetSubtype="0" accel="50000" decel="50000" fill="hold" nodeType="withEffect">
                                  <p:stCondLst>
                                    <p:cond delay="1000"/>
                                  </p:stCondLst>
                                  <p:childTnLst>
                                    <p:animMotion origin="layout" path="M 0.38281 0.02222 L 2.5E-6 4.44444E-6 " pathEditMode="fixed" rAng="0" ptsTypes="AA">
                                      <p:cBhvr>
                                        <p:cTn id="11" dur="1000" fill="hold"/>
                                        <p:tgtEl>
                                          <p:spTgt spid="11"/>
                                        </p:tgtEl>
                                        <p:attrNameLst>
                                          <p:attrName>ppt_x</p:attrName>
                                          <p:attrName>ppt_y</p:attrName>
                                        </p:attrNameLst>
                                      </p:cBhvr>
                                      <p:rCtr x="-191" y="-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10000" y="762000"/>
            <a:ext cx="5181600" cy="307777"/>
          </a:xfrm>
          <a:prstGeom prst="rect">
            <a:avLst/>
          </a:prstGeom>
          <a:noFill/>
        </p:spPr>
        <p:txBody>
          <a:bodyPr wrap="square" rtlCol="0">
            <a:spAutoFit/>
          </a:bodyPr>
          <a:lstStyle/>
          <a:p>
            <a:pPr marL="274320" algn="r"/>
            <a:r>
              <a:rPr lang="en-US" sz="1400" b="1" dirty="0" smtClean="0">
                <a:solidFill>
                  <a:srgbClr val="525051"/>
                </a:solidFill>
              </a:rPr>
              <a:t>Raise the Educational Attainment of Ohio</a:t>
            </a:r>
            <a:endParaRPr lang="en-US" sz="1400" b="1" dirty="0">
              <a:solidFill>
                <a:srgbClr val="525051"/>
              </a:solidFill>
              <a:latin typeface="+mj-lt"/>
            </a:endParaRPr>
          </a:p>
        </p:txBody>
      </p:sp>
      <p:pic>
        <p:nvPicPr>
          <p:cNvPr id="13" name="Picture 12" descr="GAH_6058.jpg"/>
          <p:cNvPicPr>
            <a:picLocks noChangeAspect="1"/>
          </p:cNvPicPr>
          <p:nvPr/>
        </p:nvPicPr>
        <p:blipFill>
          <a:blip r:embed="rId2" cstate="print"/>
          <a:srcRect t="8328" r="2151" b="14642"/>
          <a:stretch>
            <a:fillRect/>
          </a:stretch>
        </p:blipFill>
        <p:spPr>
          <a:xfrm>
            <a:off x="0" y="2590800"/>
            <a:ext cx="1981201" cy="2819400"/>
          </a:xfrm>
          <a:prstGeom prst="rect">
            <a:avLst/>
          </a:prstGeom>
        </p:spPr>
      </p:pic>
      <p:graphicFrame>
        <p:nvGraphicFramePr>
          <p:cNvPr id="26" name="Table 25"/>
          <p:cNvGraphicFramePr>
            <a:graphicFrameLocks noGrp="1"/>
          </p:cNvGraphicFramePr>
          <p:nvPr/>
        </p:nvGraphicFramePr>
        <p:xfrm>
          <a:off x="2849526" y="3505200"/>
          <a:ext cx="5334000" cy="1028700"/>
        </p:xfrm>
        <a:graphic>
          <a:graphicData uri="http://schemas.openxmlformats.org/drawingml/2006/table">
            <a:tbl>
              <a:tblPr firstRow="1" bandRow="1">
                <a:tableStyleId>{5C22544A-7EE6-4342-B048-85BDC9FD1C3A}</a:tableStyleId>
              </a:tblPr>
              <a:tblGrid>
                <a:gridCol w="2467970"/>
                <a:gridCol w="1034955"/>
                <a:gridCol w="955344"/>
                <a:gridCol w="875731"/>
              </a:tblGrid>
              <a:tr h="243840">
                <a:tc>
                  <a:txBody>
                    <a:bodyPr/>
                    <a:lstStyle/>
                    <a:p>
                      <a:r>
                        <a:rPr lang="en-US" sz="1200" b="1" dirty="0" smtClean="0">
                          <a:solidFill>
                            <a:schemeClr val="bg1"/>
                          </a:solidFill>
                          <a:latin typeface="Arial" pitchFamily="34" charset="0"/>
                          <a:cs typeface="Arial" pitchFamily="34" charset="0"/>
                        </a:rPr>
                        <a:t>Total Degrees Awarded</a:t>
                      </a:r>
                      <a:endParaRPr lang="en-US" sz="1200" b="1" dirty="0">
                        <a:solidFill>
                          <a:schemeClr val="bg1"/>
                        </a:solidFill>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73A5CC"/>
                    </a:solidFill>
                  </a:tcPr>
                </a:tc>
                <a:tc>
                  <a:txBody>
                    <a:bodyPr/>
                    <a:lstStyle/>
                    <a:p>
                      <a:pPr algn="ctr"/>
                      <a:r>
                        <a:rPr lang="en-US" sz="1200" b="1" dirty="0" smtClean="0">
                          <a:solidFill>
                            <a:schemeClr val="bg1"/>
                          </a:solidFill>
                          <a:latin typeface="Arial" pitchFamily="34" charset="0"/>
                          <a:cs typeface="Arial" pitchFamily="34" charset="0"/>
                        </a:rPr>
                        <a:t>72,657</a:t>
                      </a:r>
                      <a:endParaRPr lang="en-US" sz="1200" b="1" dirty="0">
                        <a:solidFill>
                          <a:schemeClr val="bg1"/>
                        </a:solidFill>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73A5CC"/>
                    </a:solidFill>
                  </a:tcPr>
                </a:tc>
                <a:tc>
                  <a:txBody>
                    <a:bodyPr/>
                    <a:lstStyle/>
                    <a:p>
                      <a:pPr algn="ctr"/>
                      <a:r>
                        <a:rPr lang="en-US" sz="1200" b="1" dirty="0" smtClean="0">
                          <a:solidFill>
                            <a:schemeClr val="bg1"/>
                          </a:solidFill>
                          <a:latin typeface="Arial" pitchFamily="34" charset="0"/>
                          <a:cs typeface="Arial" pitchFamily="34" charset="0"/>
                        </a:rPr>
                        <a:t>74,127</a:t>
                      </a:r>
                      <a:endParaRPr lang="en-US" sz="1200" b="1" dirty="0">
                        <a:solidFill>
                          <a:schemeClr val="bg1"/>
                        </a:solidFill>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73A5CC"/>
                    </a:solidFill>
                  </a:tcPr>
                </a:tc>
                <a:tc>
                  <a:txBody>
                    <a:bodyPr/>
                    <a:lstStyle/>
                    <a:p>
                      <a:pPr algn="ctr"/>
                      <a:r>
                        <a:rPr lang="en-US" sz="1200" b="1" dirty="0" smtClean="0">
                          <a:solidFill>
                            <a:schemeClr val="bg1"/>
                          </a:solidFill>
                          <a:latin typeface="Arial" pitchFamily="34" charset="0"/>
                          <a:cs typeface="Arial" pitchFamily="34" charset="0"/>
                        </a:rPr>
                        <a:t>100,000</a:t>
                      </a:r>
                      <a:endParaRPr lang="en-US" sz="1200" b="1" dirty="0">
                        <a:solidFill>
                          <a:schemeClr val="bg1"/>
                        </a:solidFill>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73A5CC"/>
                    </a:solidFill>
                  </a:tcPr>
                </a:tc>
              </a:tr>
              <a:tr h="223520">
                <a:tc>
                  <a:txBody>
                    <a:bodyPr/>
                    <a:lstStyle/>
                    <a:p>
                      <a:pPr lvl="1"/>
                      <a:r>
                        <a:rPr lang="en-US" sz="1050" b="0" dirty="0" smtClean="0">
                          <a:solidFill>
                            <a:schemeClr val="bg1"/>
                          </a:solidFill>
                          <a:latin typeface="Arial" pitchFamily="34" charset="0"/>
                          <a:cs typeface="Arial" pitchFamily="34" charset="0"/>
                        </a:rPr>
                        <a:t>Associate</a:t>
                      </a:r>
                      <a:endParaRPr lang="en-US" sz="1050" b="0" dirty="0">
                        <a:solidFill>
                          <a:schemeClr val="bg1"/>
                        </a:solidFill>
                        <a:latin typeface="Arial" pitchFamily="34" charset="0"/>
                        <a:cs typeface="Arial" pitchFamily="34" charset="0"/>
                      </a:endParaRPr>
                    </a:p>
                  </a:txBody>
                  <a:tcPr>
                    <a:lnL w="12700" cmpd="sng">
                      <a:noFill/>
                    </a:lnL>
                    <a:lnR w="12700" cmpd="sng">
                      <a:noFill/>
                    </a:lnR>
                    <a:lnT w="381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0" dirty="0" smtClean="0">
                          <a:solidFill>
                            <a:schemeClr val="bg1"/>
                          </a:solidFill>
                          <a:latin typeface="Arial" pitchFamily="34" charset="0"/>
                          <a:cs typeface="Arial" pitchFamily="34" charset="0"/>
                        </a:rPr>
                        <a:t>18,156</a:t>
                      </a:r>
                      <a:endParaRPr lang="en-US" sz="1050" b="0" dirty="0">
                        <a:solidFill>
                          <a:schemeClr val="bg1"/>
                        </a:solidFill>
                        <a:latin typeface="Arial" pitchFamily="34" charset="0"/>
                        <a:cs typeface="Arial" pitchFamily="34" charset="0"/>
                      </a:endParaRPr>
                    </a:p>
                  </a:txBody>
                  <a:tcPr>
                    <a:lnL w="12700" cmpd="sng">
                      <a:noFill/>
                    </a:lnL>
                    <a:lnR w="12700" cmpd="sng">
                      <a:noFill/>
                    </a:lnR>
                    <a:lnT w="381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0" dirty="0" smtClean="0">
                          <a:solidFill>
                            <a:schemeClr val="bg1"/>
                          </a:solidFill>
                          <a:latin typeface="Arial" pitchFamily="34" charset="0"/>
                          <a:cs typeface="Arial" pitchFamily="34" charset="0"/>
                        </a:rPr>
                        <a:t>18,930</a:t>
                      </a:r>
                      <a:endParaRPr lang="en-US" sz="1050" b="0" dirty="0">
                        <a:solidFill>
                          <a:schemeClr val="bg1"/>
                        </a:solidFill>
                        <a:latin typeface="Arial" pitchFamily="34" charset="0"/>
                        <a:cs typeface="Arial" pitchFamily="34" charset="0"/>
                      </a:endParaRPr>
                    </a:p>
                  </a:txBody>
                  <a:tcPr>
                    <a:lnL w="12700" cmpd="sng">
                      <a:noFill/>
                    </a:lnL>
                    <a:lnR w="12700" cmpd="sng">
                      <a:noFill/>
                    </a:lnR>
                    <a:lnT w="381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0" dirty="0" smtClean="0">
                          <a:solidFill>
                            <a:schemeClr val="bg1"/>
                          </a:solidFill>
                          <a:latin typeface="Arial" pitchFamily="34" charset="0"/>
                          <a:cs typeface="Arial" pitchFamily="34" charset="0"/>
                        </a:rPr>
                        <a:t>28,000</a:t>
                      </a:r>
                      <a:endParaRPr lang="en-US" sz="1050" b="0" dirty="0">
                        <a:solidFill>
                          <a:schemeClr val="bg1"/>
                        </a:solidFill>
                        <a:latin typeface="Arial" pitchFamily="34" charset="0"/>
                        <a:cs typeface="Arial" pitchFamily="34" charset="0"/>
                      </a:endParaRPr>
                    </a:p>
                  </a:txBody>
                  <a:tcPr>
                    <a:lnL w="12700" cmpd="sng">
                      <a:noFill/>
                    </a:lnL>
                    <a:lnR w="12700" cmpd="sng">
                      <a:noFill/>
                    </a:lnR>
                    <a:lnT w="381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223520">
                <a:tc>
                  <a:txBody>
                    <a:bodyPr/>
                    <a:lstStyle/>
                    <a:p>
                      <a:pPr lvl="1"/>
                      <a:r>
                        <a:rPr lang="en-US" sz="1050" b="0" dirty="0" smtClean="0">
                          <a:solidFill>
                            <a:schemeClr val="bg1"/>
                          </a:solidFill>
                          <a:latin typeface="Arial" pitchFamily="34" charset="0"/>
                          <a:cs typeface="Arial" pitchFamily="34" charset="0"/>
                        </a:rPr>
                        <a:t>Bachelor’s</a:t>
                      </a:r>
                      <a:endParaRPr lang="en-US" sz="1050" b="0" dirty="0">
                        <a:solidFill>
                          <a:schemeClr val="bg1"/>
                        </a:solidFill>
                        <a:latin typeface="Arial" pitchFamily="34" charset="0"/>
                        <a:cs typeface="Arial" pitchFamily="34" charset="0"/>
                      </a:endParaRP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0" dirty="0" smtClean="0">
                          <a:solidFill>
                            <a:schemeClr val="bg1"/>
                          </a:solidFill>
                          <a:latin typeface="Arial" pitchFamily="34" charset="0"/>
                          <a:cs typeface="Arial" pitchFamily="34" charset="0"/>
                        </a:rPr>
                        <a:t>37,816</a:t>
                      </a:r>
                      <a:endParaRPr lang="en-US" sz="1050" b="0" dirty="0">
                        <a:solidFill>
                          <a:schemeClr val="bg1"/>
                        </a:solidFill>
                        <a:latin typeface="Arial" pitchFamily="34" charset="0"/>
                        <a:cs typeface="Arial" pitchFamily="34" charset="0"/>
                      </a:endParaRP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0" dirty="0" smtClean="0">
                          <a:solidFill>
                            <a:schemeClr val="bg1"/>
                          </a:solidFill>
                          <a:latin typeface="Arial" pitchFamily="34" charset="0"/>
                          <a:cs typeface="Arial" pitchFamily="34" charset="0"/>
                        </a:rPr>
                        <a:t>38,233</a:t>
                      </a:r>
                      <a:endParaRPr lang="en-US" sz="1050" b="0" dirty="0">
                        <a:solidFill>
                          <a:schemeClr val="bg1"/>
                        </a:solidFill>
                        <a:latin typeface="Arial" pitchFamily="34" charset="0"/>
                        <a:cs typeface="Arial" pitchFamily="34" charset="0"/>
                      </a:endParaRP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0" dirty="0" smtClean="0">
                          <a:solidFill>
                            <a:schemeClr val="bg1"/>
                          </a:solidFill>
                          <a:latin typeface="Arial" pitchFamily="34" charset="0"/>
                          <a:cs typeface="Arial" pitchFamily="34" charset="0"/>
                        </a:rPr>
                        <a:t>52,000</a:t>
                      </a:r>
                      <a:endParaRPr lang="en-US" sz="1050" b="0" dirty="0">
                        <a:solidFill>
                          <a:schemeClr val="bg1"/>
                        </a:solidFill>
                        <a:latin typeface="Arial" pitchFamily="34" charset="0"/>
                        <a:cs typeface="Arial" pitchFamily="34" charset="0"/>
                      </a:endParaRP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223520">
                <a:tc>
                  <a:txBody>
                    <a:bodyPr/>
                    <a:lstStyle/>
                    <a:p>
                      <a:pPr lvl="1"/>
                      <a:r>
                        <a:rPr lang="en-US" sz="1050" b="0" dirty="0" smtClean="0">
                          <a:solidFill>
                            <a:schemeClr val="bg1"/>
                          </a:solidFill>
                          <a:latin typeface="Arial" pitchFamily="34" charset="0"/>
                          <a:cs typeface="Arial" pitchFamily="34" charset="0"/>
                        </a:rPr>
                        <a:t>Graduate and Professional</a:t>
                      </a:r>
                      <a:endParaRPr lang="en-US" sz="1050" b="0" dirty="0">
                        <a:solidFill>
                          <a:schemeClr val="bg1"/>
                        </a:solidFill>
                        <a:latin typeface="Arial" pitchFamily="34" charset="0"/>
                        <a:cs typeface="Arial" pitchFamily="34" charset="0"/>
                      </a:endParaRP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0" dirty="0" smtClean="0">
                          <a:solidFill>
                            <a:schemeClr val="bg1"/>
                          </a:solidFill>
                          <a:latin typeface="Arial" pitchFamily="34" charset="0"/>
                          <a:cs typeface="Arial" pitchFamily="34" charset="0"/>
                        </a:rPr>
                        <a:t>16,685</a:t>
                      </a:r>
                      <a:endParaRPr lang="en-US" sz="1050" b="0" dirty="0">
                        <a:solidFill>
                          <a:schemeClr val="bg1"/>
                        </a:solidFill>
                        <a:latin typeface="Arial" pitchFamily="34" charset="0"/>
                        <a:cs typeface="Arial" pitchFamily="34" charset="0"/>
                      </a:endParaRP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0" dirty="0" smtClean="0">
                          <a:solidFill>
                            <a:schemeClr val="bg1"/>
                          </a:solidFill>
                          <a:latin typeface="Arial" pitchFamily="34" charset="0"/>
                          <a:cs typeface="Arial" pitchFamily="34" charset="0"/>
                        </a:rPr>
                        <a:t>16,964</a:t>
                      </a:r>
                      <a:endParaRPr lang="en-US" sz="1050" b="0" dirty="0">
                        <a:solidFill>
                          <a:schemeClr val="bg1"/>
                        </a:solidFill>
                        <a:latin typeface="Arial" pitchFamily="34" charset="0"/>
                        <a:cs typeface="Arial" pitchFamily="34" charset="0"/>
                      </a:endParaRP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0" dirty="0" smtClean="0">
                          <a:solidFill>
                            <a:schemeClr val="bg1"/>
                          </a:solidFill>
                          <a:latin typeface="Arial" pitchFamily="34" charset="0"/>
                          <a:cs typeface="Arial" pitchFamily="34" charset="0"/>
                        </a:rPr>
                        <a:t>20,000</a:t>
                      </a:r>
                      <a:endParaRPr lang="en-US" sz="1050" b="0" dirty="0">
                        <a:solidFill>
                          <a:schemeClr val="bg1"/>
                        </a:solidFill>
                        <a:latin typeface="Arial" pitchFamily="34" charset="0"/>
                        <a:cs typeface="Arial" pitchFamily="34" charset="0"/>
                      </a:endParaRP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7" name="TextBox 26"/>
          <p:cNvSpPr txBox="1"/>
          <p:nvPr/>
        </p:nvSpPr>
        <p:spPr>
          <a:xfrm>
            <a:off x="5334000" y="3124200"/>
            <a:ext cx="3048000" cy="384721"/>
          </a:xfrm>
          <a:prstGeom prst="rect">
            <a:avLst/>
          </a:prstGeom>
          <a:noFill/>
        </p:spPr>
        <p:txBody>
          <a:bodyPr wrap="square" numCol="3" rtlCol="0">
            <a:spAutoFit/>
          </a:bodyPr>
          <a:lstStyle/>
          <a:p>
            <a:pPr algn="ctr"/>
            <a:r>
              <a:rPr lang="en-US" sz="1000" b="1" dirty="0" smtClean="0">
                <a:solidFill>
                  <a:schemeClr val="bg1"/>
                </a:solidFill>
              </a:rPr>
              <a:t>Baseline</a:t>
            </a:r>
          </a:p>
          <a:p>
            <a:pPr algn="ctr"/>
            <a:r>
              <a:rPr lang="en-US" sz="900" i="1" dirty="0" smtClean="0">
                <a:solidFill>
                  <a:schemeClr val="bg1"/>
                </a:solidFill>
              </a:rPr>
              <a:t>FY 2006</a:t>
            </a:r>
          </a:p>
          <a:p>
            <a:pPr algn="ctr"/>
            <a:r>
              <a:rPr lang="en-US" sz="1000" b="1" dirty="0" smtClean="0">
                <a:solidFill>
                  <a:schemeClr val="bg1"/>
                </a:solidFill>
              </a:rPr>
              <a:t>Current Level</a:t>
            </a:r>
          </a:p>
          <a:p>
            <a:pPr algn="ctr"/>
            <a:r>
              <a:rPr lang="en-US" sz="900" i="1" dirty="0" smtClean="0">
                <a:solidFill>
                  <a:schemeClr val="bg1"/>
                </a:solidFill>
              </a:rPr>
              <a:t>FY 2008</a:t>
            </a:r>
          </a:p>
          <a:p>
            <a:pPr algn="ctr"/>
            <a:r>
              <a:rPr lang="en-US" sz="1000" b="1" dirty="0" smtClean="0">
                <a:solidFill>
                  <a:schemeClr val="bg1"/>
                </a:solidFill>
              </a:rPr>
              <a:t>Target</a:t>
            </a:r>
          </a:p>
          <a:p>
            <a:pPr algn="ctr"/>
            <a:r>
              <a:rPr lang="en-US" sz="900" i="1" dirty="0" smtClean="0">
                <a:solidFill>
                  <a:schemeClr val="bg1"/>
                </a:solidFill>
              </a:rPr>
              <a:t>2017</a:t>
            </a:r>
            <a:endParaRPr lang="en-US" sz="900" i="1" dirty="0">
              <a:solidFill>
                <a:schemeClr val="bg1"/>
              </a:solidFill>
            </a:endParaRPr>
          </a:p>
        </p:txBody>
      </p:sp>
      <p:sp>
        <p:nvSpPr>
          <p:cNvPr id="34" name="TextBox 33"/>
          <p:cNvSpPr txBox="1"/>
          <p:nvPr/>
        </p:nvSpPr>
        <p:spPr>
          <a:xfrm>
            <a:off x="2743200" y="1724247"/>
            <a:ext cx="5410200" cy="461665"/>
          </a:xfrm>
          <a:prstGeom prst="rect">
            <a:avLst/>
          </a:prstGeom>
          <a:noFill/>
        </p:spPr>
        <p:txBody>
          <a:bodyPr wrap="square" rtlCol="0">
            <a:spAutoFit/>
          </a:bodyPr>
          <a:lstStyle/>
          <a:p>
            <a:r>
              <a:rPr lang="en-US" sz="2400" b="1" dirty="0" smtClean="0">
                <a:solidFill>
                  <a:schemeClr val="bg1"/>
                </a:solidFill>
                <a:latin typeface="Arial" pitchFamily="34" charset="0"/>
                <a:cs typeface="Arial" pitchFamily="34" charset="0"/>
              </a:rPr>
              <a:t>Graduating more students</a:t>
            </a:r>
            <a:endParaRPr lang="en-US" sz="2400" b="1" dirty="0">
              <a:solidFill>
                <a:schemeClr val="bg1"/>
              </a:solidFill>
              <a:latin typeface="Arial" pitchFamily="34" charset="0"/>
              <a:cs typeface="Arial" pitchFamily="34" charset="0"/>
            </a:endParaRPr>
          </a:p>
        </p:txBody>
      </p:sp>
      <p:sp>
        <p:nvSpPr>
          <p:cNvPr id="12" name="Title 11"/>
          <p:cNvSpPr>
            <a:spLocks noGrp="1"/>
          </p:cNvSpPr>
          <p:nvPr>
            <p:ph type="title"/>
          </p:nvPr>
        </p:nvSpPr>
        <p:spPr/>
        <p:txBody>
          <a:bodyPr/>
          <a:lstStyle/>
          <a:p>
            <a:r>
              <a:rPr lang="en-US" dirty="0" smtClean="0"/>
              <a:t>Goal #1</a:t>
            </a:r>
            <a:endParaRPr lang="en-US"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10000" y="762000"/>
            <a:ext cx="5181600" cy="307777"/>
          </a:xfrm>
          <a:prstGeom prst="rect">
            <a:avLst/>
          </a:prstGeom>
          <a:noFill/>
        </p:spPr>
        <p:txBody>
          <a:bodyPr wrap="square" rtlCol="0">
            <a:spAutoFit/>
          </a:bodyPr>
          <a:lstStyle/>
          <a:p>
            <a:pPr marL="274320" algn="r"/>
            <a:r>
              <a:rPr lang="en-US" sz="1400" b="1" dirty="0" smtClean="0">
                <a:solidFill>
                  <a:srgbClr val="525051"/>
                </a:solidFill>
              </a:rPr>
              <a:t>Raise the Educational Attainment of Ohio</a:t>
            </a:r>
            <a:endParaRPr lang="en-US" sz="1400" b="1" dirty="0">
              <a:solidFill>
                <a:srgbClr val="525051"/>
              </a:solidFill>
              <a:latin typeface="+mj-lt"/>
            </a:endParaRPr>
          </a:p>
        </p:txBody>
      </p:sp>
      <p:pic>
        <p:nvPicPr>
          <p:cNvPr id="16" name="Picture 15" descr="Grad_CBA0080.tif"/>
          <p:cNvPicPr>
            <a:picLocks noChangeAspect="1"/>
          </p:cNvPicPr>
          <p:nvPr/>
        </p:nvPicPr>
        <p:blipFill>
          <a:blip r:embed="rId2" cstate="print"/>
          <a:srcRect t="9038" r="10417" b="14471"/>
          <a:stretch>
            <a:fillRect/>
          </a:stretch>
        </p:blipFill>
        <p:spPr>
          <a:xfrm>
            <a:off x="0" y="2590800"/>
            <a:ext cx="1981200" cy="2819400"/>
          </a:xfrm>
          <a:prstGeom prst="rect">
            <a:avLst/>
          </a:prstGeom>
        </p:spPr>
      </p:pic>
      <p:graphicFrame>
        <p:nvGraphicFramePr>
          <p:cNvPr id="41" name="Table 40"/>
          <p:cNvGraphicFramePr>
            <a:graphicFrameLocks noGrp="1"/>
          </p:cNvGraphicFramePr>
          <p:nvPr/>
        </p:nvGraphicFramePr>
        <p:xfrm>
          <a:off x="2819401" y="3352800"/>
          <a:ext cx="5257799" cy="1211580"/>
        </p:xfrm>
        <a:graphic>
          <a:graphicData uri="http://schemas.openxmlformats.org/drawingml/2006/table">
            <a:tbl>
              <a:tblPr firstRow="1" bandRow="1">
                <a:tableStyleId>{5C22544A-7EE6-4342-B048-85BDC9FD1C3A}</a:tableStyleId>
              </a:tblPr>
              <a:tblGrid>
                <a:gridCol w="2706221"/>
                <a:gridCol w="850526"/>
                <a:gridCol w="850526"/>
                <a:gridCol w="850526"/>
              </a:tblGrid>
              <a:tr h="243840">
                <a:tc>
                  <a:txBody>
                    <a:bodyPr/>
                    <a:lstStyle/>
                    <a:p>
                      <a:r>
                        <a:rPr lang="en-US" sz="1200" b="1" dirty="0" smtClean="0">
                          <a:solidFill>
                            <a:schemeClr val="bg1"/>
                          </a:solidFill>
                          <a:latin typeface="Arial" pitchFamily="34" charset="0"/>
                          <a:cs typeface="Arial" pitchFamily="34" charset="0"/>
                        </a:rPr>
                        <a:t>Percentage</a:t>
                      </a:r>
                      <a:r>
                        <a:rPr lang="en-US" sz="1200" b="1" baseline="0" dirty="0" smtClean="0">
                          <a:solidFill>
                            <a:schemeClr val="bg1"/>
                          </a:solidFill>
                          <a:latin typeface="Arial" pitchFamily="34" charset="0"/>
                          <a:cs typeface="Arial" pitchFamily="34" charset="0"/>
                        </a:rPr>
                        <a:t> of graduates living in Ohio 3 years after graduation</a:t>
                      </a:r>
                      <a:endParaRPr lang="en-US" sz="1200" b="1" dirty="0">
                        <a:solidFill>
                          <a:schemeClr val="bg1"/>
                        </a:solidFill>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B5132A"/>
                    </a:solidFill>
                  </a:tcPr>
                </a:tc>
                <a:tc>
                  <a:txBody>
                    <a:bodyPr/>
                    <a:lstStyle/>
                    <a:p>
                      <a:pPr algn="ctr"/>
                      <a:endParaRPr lang="en-US" sz="1200" b="1" dirty="0" smtClean="0">
                        <a:solidFill>
                          <a:schemeClr val="bg1"/>
                        </a:solidFill>
                        <a:latin typeface="Arial" pitchFamily="34" charset="0"/>
                        <a:cs typeface="Arial" pitchFamily="34" charset="0"/>
                      </a:endParaRPr>
                    </a:p>
                    <a:p>
                      <a:pPr algn="ctr"/>
                      <a:r>
                        <a:rPr lang="en-US" sz="1200" b="1" dirty="0" smtClean="0">
                          <a:solidFill>
                            <a:schemeClr val="bg1"/>
                          </a:solidFill>
                          <a:latin typeface="Arial" pitchFamily="34" charset="0"/>
                          <a:cs typeface="Arial" pitchFamily="34" charset="0"/>
                        </a:rPr>
                        <a:t>66.26%</a:t>
                      </a:r>
                      <a:endParaRPr lang="en-US" sz="1200" b="1" dirty="0">
                        <a:solidFill>
                          <a:schemeClr val="bg1"/>
                        </a:solidFill>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B5132A"/>
                    </a:solidFill>
                  </a:tcPr>
                </a:tc>
                <a:tc>
                  <a:txBody>
                    <a:bodyPr/>
                    <a:lstStyle/>
                    <a:p>
                      <a:pPr algn="ctr"/>
                      <a:endParaRPr lang="en-US" sz="1200" b="1" dirty="0" smtClean="0">
                        <a:solidFill>
                          <a:schemeClr val="bg1"/>
                        </a:solidFill>
                        <a:latin typeface="Arial" pitchFamily="34" charset="0"/>
                        <a:cs typeface="Arial" pitchFamily="34" charset="0"/>
                      </a:endParaRPr>
                    </a:p>
                    <a:p>
                      <a:pPr algn="ctr"/>
                      <a:r>
                        <a:rPr lang="en-US" sz="1200" b="1" dirty="0" smtClean="0">
                          <a:solidFill>
                            <a:schemeClr val="bg1"/>
                          </a:solidFill>
                          <a:latin typeface="Arial" pitchFamily="34" charset="0"/>
                          <a:cs typeface="Arial" pitchFamily="34" charset="0"/>
                        </a:rPr>
                        <a:t>--</a:t>
                      </a:r>
                      <a:endParaRPr lang="en-US" sz="1200" b="1" dirty="0">
                        <a:solidFill>
                          <a:schemeClr val="bg1"/>
                        </a:solidFill>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B5132A"/>
                    </a:solidFill>
                  </a:tcPr>
                </a:tc>
                <a:tc>
                  <a:txBody>
                    <a:bodyPr/>
                    <a:lstStyle/>
                    <a:p>
                      <a:pPr algn="ctr"/>
                      <a:endParaRPr lang="en-US" sz="1200" b="1" dirty="0" smtClean="0">
                        <a:solidFill>
                          <a:schemeClr val="bg1"/>
                        </a:solidFill>
                        <a:latin typeface="Arial" pitchFamily="34" charset="0"/>
                        <a:cs typeface="Arial" pitchFamily="34" charset="0"/>
                      </a:endParaRPr>
                    </a:p>
                    <a:p>
                      <a:pPr algn="ctr"/>
                      <a:r>
                        <a:rPr lang="en-US" sz="1200" b="1" dirty="0" smtClean="0">
                          <a:solidFill>
                            <a:schemeClr val="bg1"/>
                          </a:solidFill>
                          <a:latin typeface="Arial" pitchFamily="34" charset="0"/>
                          <a:cs typeface="Arial" pitchFamily="34" charset="0"/>
                        </a:rPr>
                        <a:t>70.00%</a:t>
                      </a:r>
                      <a:endParaRPr lang="en-US" sz="1200" b="1" dirty="0">
                        <a:solidFill>
                          <a:schemeClr val="bg1"/>
                        </a:solidFill>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B5132A"/>
                    </a:solidFill>
                  </a:tcPr>
                </a:tc>
              </a:tr>
              <a:tr h="223520">
                <a:tc>
                  <a:txBody>
                    <a:bodyPr/>
                    <a:lstStyle/>
                    <a:p>
                      <a:pPr lvl="1"/>
                      <a:r>
                        <a:rPr lang="en-US" sz="1050" b="0" dirty="0" smtClean="0">
                          <a:solidFill>
                            <a:schemeClr val="bg1"/>
                          </a:solidFill>
                          <a:latin typeface="Arial" pitchFamily="34" charset="0"/>
                          <a:cs typeface="Arial" pitchFamily="34" charset="0"/>
                        </a:rPr>
                        <a:t>Associate</a:t>
                      </a:r>
                      <a:endParaRPr lang="en-US" sz="1050" b="0" dirty="0">
                        <a:solidFill>
                          <a:schemeClr val="bg1"/>
                        </a:solidFill>
                        <a:latin typeface="Arial" pitchFamily="34" charset="0"/>
                        <a:cs typeface="Arial" pitchFamily="34" charset="0"/>
                      </a:endParaRPr>
                    </a:p>
                  </a:txBody>
                  <a:tcPr>
                    <a:lnL w="12700" cmpd="sng">
                      <a:noFill/>
                    </a:lnL>
                    <a:lnR w="12700" cmpd="sng">
                      <a:noFill/>
                    </a:lnR>
                    <a:lnT w="381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0" dirty="0" smtClean="0">
                          <a:solidFill>
                            <a:schemeClr val="bg1"/>
                          </a:solidFill>
                          <a:latin typeface="Arial" pitchFamily="34" charset="0"/>
                          <a:cs typeface="Arial" pitchFamily="34" charset="0"/>
                        </a:rPr>
                        <a:t>81.84%</a:t>
                      </a:r>
                      <a:endParaRPr lang="en-US" sz="1050" b="0" dirty="0">
                        <a:solidFill>
                          <a:schemeClr val="bg1"/>
                        </a:solidFill>
                        <a:latin typeface="Arial" pitchFamily="34" charset="0"/>
                        <a:cs typeface="Arial" pitchFamily="34" charset="0"/>
                      </a:endParaRPr>
                    </a:p>
                  </a:txBody>
                  <a:tcPr>
                    <a:lnL w="12700" cmpd="sng">
                      <a:noFill/>
                    </a:lnL>
                    <a:lnR w="12700" cmpd="sng">
                      <a:noFill/>
                    </a:lnR>
                    <a:lnT w="381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0" dirty="0" smtClean="0">
                          <a:solidFill>
                            <a:schemeClr val="bg1"/>
                          </a:solidFill>
                          <a:latin typeface="Arial" pitchFamily="34" charset="0"/>
                          <a:cs typeface="Arial" pitchFamily="34" charset="0"/>
                        </a:rPr>
                        <a:t>--</a:t>
                      </a:r>
                      <a:endParaRPr lang="en-US" sz="1050" b="0" dirty="0">
                        <a:solidFill>
                          <a:schemeClr val="bg1"/>
                        </a:solidFill>
                        <a:latin typeface="Arial" pitchFamily="34" charset="0"/>
                        <a:cs typeface="Arial" pitchFamily="34" charset="0"/>
                      </a:endParaRPr>
                    </a:p>
                  </a:txBody>
                  <a:tcPr>
                    <a:lnL w="12700" cmpd="sng">
                      <a:noFill/>
                    </a:lnL>
                    <a:lnR w="12700" cmpd="sng">
                      <a:noFill/>
                    </a:lnR>
                    <a:lnT w="381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0" dirty="0" smtClean="0">
                          <a:solidFill>
                            <a:schemeClr val="bg1"/>
                          </a:solidFill>
                          <a:latin typeface="Arial" pitchFamily="34" charset="0"/>
                          <a:cs typeface="Arial" pitchFamily="34" charset="0"/>
                        </a:rPr>
                        <a:t>85.00%</a:t>
                      </a:r>
                      <a:endParaRPr lang="en-US" sz="1050" b="0" dirty="0">
                        <a:solidFill>
                          <a:schemeClr val="bg1"/>
                        </a:solidFill>
                        <a:latin typeface="Arial" pitchFamily="34" charset="0"/>
                        <a:cs typeface="Arial" pitchFamily="34" charset="0"/>
                      </a:endParaRPr>
                    </a:p>
                  </a:txBody>
                  <a:tcPr>
                    <a:lnL w="12700" cmpd="sng">
                      <a:noFill/>
                    </a:lnL>
                    <a:lnR w="12700" cmpd="sng">
                      <a:noFill/>
                    </a:lnR>
                    <a:lnT w="381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223520">
                <a:tc>
                  <a:txBody>
                    <a:bodyPr/>
                    <a:lstStyle/>
                    <a:p>
                      <a:pPr lvl="1"/>
                      <a:r>
                        <a:rPr lang="en-US" sz="1050" b="0" dirty="0" smtClean="0">
                          <a:solidFill>
                            <a:schemeClr val="bg1"/>
                          </a:solidFill>
                          <a:latin typeface="Arial" pitchFamily="34" charset="0"/>
                          <a:cs typeface="Arial" pitchFamily="34" charset="0"/>
                        </a:rPr>
                        <a:t>Bachelor’s</a:t>
                      </a:r>
                      <a:endParaRPr lang="en-US" sz="1050" b="0" dirty="0">
                        <a:solidFill>
                          <a:schemeClr val="bg1"/>
                        </a:solidFill>
                        <a:latin typeface="Arial" pitchFamily="34" charset="0"/>
                        <a:cs typeface="Arial" pitchFamily="34" charset="0"/>
                      </a:endParaRP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0" dirty="0" smtClean="0">
                          <a:solidFill>
                            <a:schemeClr val="bg1"/>
                          </a:solidFill>
                          <a:latin typeface="Arial" pitchFamily="34" charset="0"/>
                          <a:cs typeface="Arial" pitchFamily="34" charset="0"/>
                        </a:rPr>
                        <a:t>62.71%</a:t>
                      </a:r>
                      <a:endParaRPr lang="en-US" sz="1050" b="0" dirty="0">
                        <a:solidFill>
                          <a:schemeClr val="bg1"/>
                        </a:solidFill>
                        <a:latin typeface="Arial" pitchFamily="34" charset="0"/>
                        <a:cs typeface="Arial" pitchFamily="34" charset="0"/>
                      </a:endParaRP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0" dirty="0" smtClean="0">
                          <a:solidFill>
                            <a:schemeClr val="bg1"/>
                          </a:solidFill>
                          <a:latin typeface="Arial" pitchFamily="34" charset="0"/>
                          <a:cs typeface="Arial" pitchFamily="34" charset="0"/>
                        </a:rPr>
                        <a:t>--</a:t>
                      </a:r>
                      <a:endParaRPr lang="en-US" sz="1050" b="0" dirty="0">
                        <a:solidFill>
                          <a:schemeClr val="bg1"/>
                        </a:solidFill>
                        <a:latin typeface="Arial" pitchFamily="34" charset="0"/>
                        <a:cs typeface="Arial" pitchFamily="34" charset="0"/>
                      </a:endParaRP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0" dirty="0" smtClean="0">
                          <a:solidFill>
                            <a:schemeClr val="bg1"/>
                          </a:solidFill>
                          <a:latin typeface="Arial" pitchFamily="34" charset="0"/>
                          <a:cs typeface="Arial" pitchFamily="34" charset="0"/>
                        </a:rPr>
                        <a:t>66.67%</a:t>
                      </a:r>
                      <a:endParaRPr lang="en-US" sz="1050" b="0" dirty="0">
                        <a:solidFill>
                          <a:schemeClr val="bg1"/>
                        </a:solidFill>
                        <a:latin typeface="Arial" pitchFamily="34" charset="0"/>
                        <a:cs typeface="Arial" pitchFamily="34" charset="0"/>
                      </a:endParaRP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223520">
                <a:tc>
                  <a:txBody>
                    <a:bodyPr/>
                    <a:lstStyle/>
                    <a:p>
                      <a:pPr lvl="1"/>
                      <a:r>
                        <a:rPr lang="en-US" sz="1050" b="0" dirty="0" smtClean="0">
                          <a:solidFill>
                            <a:schemeClr val="bg1"/>
                          </a:solidFill>
                          <a:latin typeface="Arial" pitchFamily="34" charset="0"/>
                          <a:cs typeface="Arial" pitchFamily="34" charset="0"/>
                        </a:rPr>
                        <a:t>Graduate and Professional</a:t>
                      </a:r>
                      <a:endParaRPr lang="en-US" sz="1050" b="0" dirty="0">
                        <a:solidFill>
                          <a:schemeClr val="bg1"/>
                        </a:solidFill>
                        <a:latin typeface="Arial" pitchFamily="34" charset="0"/>
                        <a:cs typeface="Arial" pitchFamily="34" charset="0"/>
                      </a:endParaRP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0" dirty="0" smtClean="0">
                          <a:solidFill>
                            <a:schemeClr val="bg1"/>
                          </a:solidFill>
                          <a:latin typeface="Arial" pitchFamily="34" charset="0"/>
                          <a:cs typeface="Arial" pitchFamily="34" charset="0"/>
                        </a:rPr>
                        <a:t>56.44%</a:t>
                      </a:r>
                      <a:endParaRPr lang="en-US" sz="1050" b="0" dirty="0">
                        <a:solidFill>
                          <a:schemeClr val="bg1"/>
                        </a:solidFill>
                        <a:latin typeface="Arial" pitchFamily="34" charset="0"/>
                        <a:cs typeface="Arial" pitchFamily="34" charset="0"/>
                      </a:endParaRP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0" dirty="0" smtClean="0">
                          <a:solidFill>
                            <a:schemeClr val="bg1"/>
                          </a:solidFill>
                          <a:latin typeface="Arial" pitchFamily="34" charset="0"/>
                          <a:cs typeface="Arial" pitchFamily="34" charset="0"/>
                        </a:rPr>
                        <a:t>--</a:t>
                      </a:r>
                      <a:endParaRPr lang="en-US" sz="1050" b="0" dirty="0">
                        <a:solidFill>
                          <a:schemeClr val="bg1"/>
                        </a:solidFill>
                        <a:latin typeface="Arial" pitchFamily="34" charset="0"/>
                        <a:cs typeface="Arial" pitchFamily="34" charset="0"/>
                      </a:endParaRP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0" dirty="0" smtClean="0">
                          <a:solidFill>
                            <a:schemeClr val="bg1"/>
                          </a:solidFill>
                          <a:latin typeface="Arial" pitchFamily="34" charset="0"/>
                          <a:cs typeface="Arial" pitchFamily="34" charset="0"/>
                        </a:rPr>
                        <a:t>60.00%</a:t>
                      </a:r>
                      <a:endParaRPr lang="en-US" sz="1050" b="0" dirty="0">
                        <a:solidFill>
                          <a:schemeClr val="bg1"/>
                        </a:solidFill>
                        <a:latin typeface="Arial" pitchFamily="34" charset="0"/>
                        <a:cs typeface="Arial" pitchFamily="34" charset="0"/>
                      </a:endParaRP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2" name="TextBox 41"/>
          <p:cNvSpPr txBox="1"/>
          <p:nvPr/>
        </p:nvSpPr>
        <p:spPr>
          <a:xfrm>
            <a:off x="5334000" y="2971801"/>
            <a:ext cx="2895600" cy="381000"/>
          </a:xfrm>
          <a:prstGeom prst="rect">
            <a:avLst/>
          </a:prstGeom>
          <a:noFill/>
        </p:spPr>
        <p:txBody>
          <a:bodyPr wrap="square" numCol="3" rtlCol="0">
            <a:spAutoFit/>
          </a:bodyPr>
          <a:lstStyle/>
          <a:p>
            <a:pPr algn="ctr"/>
            <a:r>
              <a:rPr lang="en-US" sz="1000" b="1" dirty="0" smtClean="0">
                <a:solidFill>
                  <a:schemeClr val="bg1"/>
                </a:solidFill>
              </a:rPr>
              <a:t>Baseline</a:t>
            </a:r>
          </a:p>
          <a:p>
            <a:pPr algn="ctr"/>
            <a:r>
              <a:rPr lang="en-US" sz="900" i="1" dirty="0" smtClean="0">
                <a:solidFill>
                  <a:schemeClr val="bg1"/>
                </a:solidFill>
              </a:rPr>
              <a:t>FY 2006</a:t>
            </a:r>
          </a:p>
          <a:p>
            <a:pPr algn="ctr"/>
            <a:r>
              <a:rPr lang="en-US" sz="1000" b="1" dirty="0" smtClean="0">
                <a:solidFill>
                  <a:schemeClr val="bg1"/>
                </a:solidFill>
              </a:rPr>
              <a:t>Current Level</a:t>
            </a:r>
          </a:p>
          <a:p>
            <a:pPr algn="ctr"/>
            <a:r>
              <a:rPr lang="en-US" sz="900" i="1" dirty="0" smtClean="0">
                <a:solidFill>
                  <a:schemeClr val="bg1"/>
                </a:solidFill>
              </a:rPr>
              <a:t>FY 2008</a:t>
            </a:r>
          </a:p>
          <a:p>
            <a:pPr algn="ctr"/>
            <a:r>
              <a:rPr lang="en-US" sz="1000" b="1" dirty="0" smtClean="0">
                <a:solidFill>
                  <a:schemeClr val="bg1"/>
                </a:solidFill>
              </a:rPr>
              <a:t>Target</a:t>
            </a:r>
          </a:p>
          <a:p>
            <a:pPr algn="ctr"/>
            <a:r>
              <a:rPr lang="en-US" sz="900" i="1" dirty="0" smtClean="0">
                <a:solidFill>
                  <a:schemeClr val="bg1"/>
                </a:solidFill>
              </a:rPr>
              <a:t>2017</a:t>
            </a:r>
            <a:endParaRPr lang="en-US" sz="900" i="1" dirty="0">
              <a:solidFill>
                <a:schemeClr val="bg1"/>
              </a:solidFill>
            </a:endParaRPr>
          </a:p>
        </p:txBody>
      </p:sp>
      <p:sp>
        <p:nvSpPr>
          <p:cNvPr id="47" name="TextBox 46"/>
          <p:cNvSpPr txBox="1"/>
          <p:nvPr/>
        </p:nvSpPr>
        <p:spPr>
          <a:xfrm>
            <a:off x="2743200" y="1724247"/>
            <a:ext cx="5410200" cy="461665"/>
          </a:xfrm>
          <a:prstGeom prst="rect">
            <a:avLst/>
          </a:prstGeom>
          <a:noFill/>
        </p:spPr>
        <p:txBody>
          <a:bodyPr wrap="square" rtlCol="0">
            <a:spAutoFit/>
          </a:bodyPr>
          <a:lstStyle/>
          <a:p>
            <a:r>
              <a:rPr lang="en-US" sz="2400" b="1" dirty="0" smtClean="0">
                <a:solidFill>
                  <a:schemeClr val="bg1"/>
                </a:solidFill>
                <a:latin typeface="Arial" pitchFamily="34" charset="0"/>
                <a:cs typeface="Arial" pitchFamily="34" charset="0"/>
              </a:rPr>
              <a:t>Keeping graduates in Ohio</a:t>
            </a:r>
            <a:endParaRPr lang="en-US" sz="2400" b="1" dirty="0">
              <a:solidFill>
                <a:schemeClr val="bg1"/>
              </a:solidFill>
              <a:latin typeface="Arial" pitchFamily="34" charset="0"/>
              <a:cs typeface="Arial" pitchFamily="34" charset="0"/>
            </a:endParaRPr>
          </a:p>
        </p:txBody>
      </p:sp>
      <p:sp>
        <p:nvSpPr>
          <p:cNvPr id="12" name="Title 11"/>
          <p:cNvSpPr>
            <a:spLocks noGrp="1"/>
          </p:cNvSpPr>
          <p:nvPr>
            <p:ph type="title"/>
          </p:nvPr>
        </p:nvSpPr>
        <p:spPr/>
        <p:txBody>
          <a:bodyPr/>
          <a:lstStyle/>
          <a:p>
            <a:r>
              <a:rPr lang="en-US" dirty="0" smtClean="0"/>
              <a:t>Goal #2</a:t>
            </a:r>
            <a:endParaRPr lang="en-US"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rot="10800000">
            <a:off x="0" y="2590800"/>
            <a:ext cx="1981200" cy="2819400"/>
          </a:xfrm>
          <a:prstGeom prst="rect">
            <a:avLst/>
          </a:prstGeom>
          <a:solidFill>
            <a:srgbClr val="B5DC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070718sAK19.jpg"/>
          <p:cNvPicPr>
            <a:picLocks noChangeAspect="1"/>
          </p:cNvPicPr>
          <p:nvPr/>
        </p:nvPicPr>
        <p:blipFill>
          <a:blip r:embed="rId2" cstate="print"/>
          <a:srcRect l="6897" r="3448" b="22855"/>
          <a:stretch>
            <a:fillRect/>
          </a:stretch>
        </p:blipFill>
        <p:spPr>
          <a:xfrm>
            <a:off x="0" y="2590800"/>
            <a:ext cx="1981200" cy="2819400"/>
          </a:xfrm>
          <a:prstGeom prst="rect">
            <a:avLst/>
          </a:prstGeom>
        </p:spPr>
      </p:pic>
      <p:sp>
        <p:nvSpPr>
          <p:cNvPr id="11" name="TextBox 10"/>
          <p:cNvSpPr txBox="1"/>
          <p:nvPr/>
        </p:nvSpPr>
        <p:spPr>
          <a:xfrm>
            <a:off x="3810000" y="762000"/>
            <a:ext cx="5181600" cy="307777"/>
          </a:xfrm>
          <a:prstGeom prst="rect">
            <a:avLst/>
          </a:prstGeom>
          <a:noFill/>
        </p:spPr>
        <p:txBody>
          <a:bodyPr wrap="square" rtlCol="0">
            <a:spAutoFit/>
          </a:bodyPr>
          <a:lstStyle/>
          <a:p>
            <a:pPr marL="274320" algn="r"/>
            <a:r>
              <a:rPr lang="en-US" sz="1400" b="1" dirty="0" smtClean="0">
                <a:solidFill>
                  <a:srgbClr val="525051"/>
                </a:solidFill>
              </a:rPr>
              <a:t>Raise the Educational Attainment of Ohio</a:t>
            </a:r>
            <a:endParaRPr lang="en-US" sz="1400" b="1" dirty="0">
              <a:solidFill>
                <a:srgbClr val="525051"/>
              </a:solidFill>
              <a:latin typeface="+mj-lt"/>
            </a:endParaRPr>
          </a:p>
        </p:txBody>
      </p:sp>
      <p:sp>
        <p:nvSpPr>
          <p:cNvPr id="34" name="TextBox 33"/>
          <p:cNvSpPr txBox="1"/>
          <p:nvPr/>
        </p:nvSpPr>
        <p:spPr>
          <a:xfrm>
            <a:off x="2743200" y="1724247"/>
            <a:ext cx="5410200" cy="461665"/>
          </a:xfrm>
          <a:prstGeom prst="rect">
            <a:avLst/>
          </a:prstGeom>
          <a:noFill/>
        </p:spPr>
        <p:txBody>
          <a:bodyPr wrap="square" rtlCol="0">
            <a:spAutoFit/>
          </a:bodyPr>
          <a:lstStyle/>
          <a:p>
            <a:r>
              <a:rPr lang="en-US" sz="2400" b="1" dirty="0" smtClean="0">
                <a:solidFill>
                  <a:schemeClr val="bg1"/>
                </a:solidFill>
                <a:latin typeface="Arial" pitchFamily="34" charset="0"/>
                <a:cs typeface="Arial" pitchFamily="34" charset="0"/>
              </a:rPr>
              <a:t>Attracting more talent to Ohio</a:t>
            </a:r>
            <a:endParaRPr lang="en-US" sz="2400" b="1" dirty="0">
              <a:solidFill>
                <a:schemeClr val="bg1"/>
              </a:solidFill>
              <a:latin typeface="Arial" pitchFamily="34" charset="0"/>
              <a:cs typeface="Arial" pitchFamily="34" charset="0"/>
            </a:endParaRPr>
          </a:p>
        </p:txBody>
      </p:sp>
      <p:graphicFrame>
        <p:nvGraphicFramePr>
          <p:cNvPr id="35" name="Table 34"/>
          <p:cNvGraphicFramePr>
            <a:graphicFrameLocks noGrp="1"/>
          </p:cNvGraphicFramePr>
          <p:nvPr/>
        </p:nvGraphicFramePr>
        <p:xfrm>
          <a:off x="2743200" y="3406140"/>
          <a:ext cx="5791199" cy="1394460"/>
        </p:xfrm>
        <a:graphic>
          <a:graphicData uri="http://schemas.openxmlformats.org/drawingml/2006/table">
            <a:tbl>
              <a:tblPr firstRow="1" bandRow="1">
                <a:tableStyleId>{5C22544A-7EE6-4342-B048-85BDC9FD1C3A}</a:tableStyleId>
              </a:tblPr>
              <a:tblGrid>
                <a:gridCol w="3065930"/>
                <a:gridCol w="936811"/>
                <a:gridCol w="851647"/>
                <a:gridCol w="936811"/>
              </a:tblGrid>
              <a:tr h="243840">
                <a:tc>
                  <a:txBody>
                    <a:bodyPr/>
                    <a:lstStyle/>
                    <a:p>
                      <a:r>
                        <a:rPr lang="en-US" sz="1200" b="1" dirty="0" smtClean="0">
                          <a:solidFill>
                            <a:srgbClr val="525051"/>
                          </a:solidFill>
                          <a:latin typeface="Arial" pitchFamily="34" charset="0"/>
                          <a:cs typeface="Arial" pitchFamily="34" charset="0"/>
                        </a:rPr>
                        <a:t>Number of degree holders</a:t>
                      </a:r>
                      <a:r>
                        <a:rPr lang="en-US" sz="1200" b="1" baseline="0" dirty="0" smtClean="0">
                          <a:solidFill>
                            <a:srgbClr val="525051"/>
                          </a:solidFill>
                          <a:latin typeface="Arial" pitchFamily="34" charset="0"/>
                          <a:cs typeface="Arial" pitchFamily="34" charset="0"/>
                        </a:rPr>
                        <a:t> </a:t>
                      </a:r>
                      <a:r>
                        <a:rPr lang="en-US" sz="1200" b="1" dirty="0" smtClean="0">
                          <a:solidFill>
                            <a:srgbClr val="525051"/>
                          </a:solidFill>
                          <a:latin typeface="Arial" pitchFamily="34" charset="0"/>
                          <a:cs typeface="Arial" pitchFamily="34" charset="0"/>
                        </a:rPr>
                        <a:t>entering</a:t>
                      </a:r>
                      <a:r>
                        <a:rPr lang="en-US" sz="1200" b="1" baseline="0" dirty="0" smtClean="0">
                          <a:solidFill>
                            <a:srgbClr val="525051"/>
                          </a:solidFill>
                          <a:latin typeface="Arial" pitchFamily="34" charset="0"/>
                          <a:cs typeface="Arial" pitchFamily="34" charset="0"/>
                        </a:rPr>
                        <a:t> the state minus number leaving </a:t>
                      </a:r>
                    </a:p>
                    <a:p>
                      <a:r>
                        <a:rPr lang="en-US" sz="1200" b="1" baseline="0" dirty="0" smtClean="0">
                          <a:solidFill>
                            <a:srgbClr val="525051"/>
                          </a:solidFill>
                          <a:latin typeface="Arial" pitchFamily="34" charset="0"/>
                          <a:cs typeface="Arial" pitchFamily="34" charset="0"/>
                        </a:rPr>
                        <a:t>each year </a:t>
                      </a:r>
                      <a:r>
                        <a:rPr lang="en-US" sz="1200" b="1" dirty="0" smtClean="0">
                          <a:solidFill>
                            <a:srgbClr val="525051"/>
                          </a:solidFill>
                          <a:latin typeface="Arial" pitchFamily="34" charset="0"/>
                          <a:cs typeface="Arial" pitchFamily="34" charset="0"/>
                        </a:rPr>
                        <a:t>(age 22-64)</a:t>
                      </a:r>
                      <a:endParaRPr lang="en-US" sz="1200" b="1" dirty="0">
                        <a:solidFill>
                          <a:srgbClr val="525051"/>
                        </a:solidFill>
                        <a:latin typeface="Arial" pitchFamily="34" charset="0"/>
                        <a:cs typeface="Arial" pitchFamily="34" charset="0"/>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FFBF0F"/>
                    </a:solidFill>
                  </a:tcPr>
                </a:tc>
                <a:tc>
                  <a:txBody>
                    <a:bodyPr/>
                    <a:lstStyle/>
                    <a:p>
                      <a:pPr algn="ctr"/>
                      <a:endParaRPr lang="en-US" sz="1200" b="1" dirty="0" smtClean="0">
                        <a:solidFill>
                          <a:srgbClr val="525051"/>
                        </a:solidFill>
                        <a:latin typeface="Arial" pitchFamily="34" charset="0"/>
                        <a:cs typeface="Arial" pitchFamily="34" charset="0"/>
                      </a:endParaRPr>
                    </a:p>
                    <a:p>
                      <a:pPr algn="ctr"/>
                      <a:r>
                        <a:rPr lang="en-US" sz="1200" b="1" dirty="0" smtClean="0">
                          <a:solidFill>
                            <a:srgbClr val="525051"/>
                          </a:solidFill>
                          <a:latin typeface="Arial" pitchFamily="34" charset="0"/>
                          <a:cs typeface="Arial" pitchFamily="34" charset="0"/>
                        </a:rPr>
                        <a:t>-9,120</a:t>
                      </a:r>
                      <a:endParaRPr lang="en-US" sz="1200" b="1" dirty="0">
                        <a:solidFill>
                          <a:srgbClr val="525051"/>
                        </a:solidFill>
                        <a:latin typeface="Arial" pitchFamily="34" charset="0"/>
                        <a:cs typeface="Arial" pitchFamily="34" charset="0"/>
                      </a:endParaRPr>
                    </a:p>
                  </a:txBody>
                  <a:tcP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FFBF0F"/>
                    </a:solidFill>
                  </a:tcPr>
                </a:tc>
                <a:tc>
                  <a:txBody>
                    <a:bodyPr/>
                    <a:lstStyle/>
                    <a:p>
                      <a:pPr algn="ctr"/>
                      <a:endParaRPr lang="en-US" sz="1200" b="1" dirty="0" smtClean="0">
                        <a:solidFill>
                          <a:srgbClr val="525051"/>
                        </a:solidFill>
                        <a:latin typeface="Arial" pitchFamily="34" charset="0"/>
                        <a:cs typeface="Arial" pitchFamily="34" charset="0"/>
                      </a:endParaRPr>
                    </a:p>
                    <a:p>
                      <a:pPr algn="ctr"/>
                      <a:r>
                        <a:rPr lang="en-US" sz="1200" b="1" dirty="0" smtClean="0">
                          <a:solidFill>
                            <a:srgbClr val="525051"/>
                          </a:solidFill>
                          <a:latin typeface="Arial" pitchFamily="34" charset="0"/>
                          <a:cs typeface="Arial" pitchFamily="34" charset="0"/>
                        </a:rPr>
                        <a:t>--</a:t>
                      </a:r>
                      <a:endParaRPr lang="en-US" sz="1200" b="1" dirty="0">
                        <a:solidFill>
                          <a:srgbClr val="525051"/>
                        </a:solidFill>
                        <a:latin typeface="Arial" pitchFamily="34" charset="0"/>
                        <a:cs typeface="Arial" pitchFamily="34" charset="0"/>
                      </a:endParaRPr>
                    </a:p>
                  </a:txBody>
                  <a:tcP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FFBF0F"/>
                    </a:solidFill>
                  </a:tcPr>
                </a:tc>
                <a:tc>
                  <a:txBody>
                    <a:bodyPr/>
                    <a:lstStyle/>
                    <a:p>
                      <a:pPr algn="ctr"/>
                      <a:endParaRPr lang="en-US" sz="1200" b="1" dirty="0" smtClean="0">
                        <a:solidFill>
                          <a:srgbClr val="525051"/>
                        </a:solidFill>
                        <a:latin typeface="Arial" pitchFamily="34" charset="0"/>
                        <a:cs typeface="Arial" pitchFamily="34" charset="0"/>
                      </a:endParaRPr>
                    </a:p>
                    <a:p>
                      <a:pPr algn="ctr"/>
                      <a:r>
                        <a:rPr lang="en-US" sz="1200" b="1" dirty="0" smtClean="0">
                          <a:solidFill>
                            <a:srgbClr val="525051"/>
                          </a:solidFill>
                          <a:latin typeface="Arial" pitchFamily="34" charset="0"/>
                          <a:cs typeface="Arial" pitchFamily="34" charset="0"/>
                        </a:rPr>
                        <a:t>10,000</a:t>
                      </a:r>
                      <a:endParaRPr lang="en-US" sz="1200" b="1" dirty="0">
                        <a:solidFill>
                          <a:srgbClr val="525051"/>
                        </a:solidFill>
                        <a:latin typeface="Arial" pitchFamily="34" charset="0"/>
                        <a:cs typeface="Arial" pitchFamily="34"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FFBF0F"/>
                    </a:solidFill>
                  </a:tcPr>
                </a:tc>
              </a:tr>
              <a:tr h="223520">
                <a:tc>
                  <a:txBody>
                    <a:bodyPr/>
                    <a:lstStyle/>
                    <a:p>
                      <a:pPr lvl="1"/>
                      <a:r>
                        <a:rPr lang="en-US" sz="1050" b="0" dirty="0" smtClean="0">
                          <a:solidFill>
                            <a:schemeClr val="bg1"/>
                          </a:solidFill>
                          <a:latin typeface="Arial" pitchFamily="34" charset="0"/>
                          <a:cs typeface="Arial" pitchFamily="34" charset="0"/>
                        </a:rPr>
                        <a:t>Associate</a:t>
                      </a:r>
                      <a:endParaRPr lang="en-US" sz="1050" b="0" dirty="0">
                        <a:solidFill>
                          <a:schemeClr val="bg1"/>
                        </a:solidFill>
                        <a:latin typeface="Arial" pitchFamily="34" charset="0"/>
                        <a:cs typeface="Arial" pitchFamily="34" charset="0"/>
                      </a:endParaRPr>
                    </a:p>
                  </a:txBody>
                  <a:tcPr>
                    <a:lnL w="12700" cap="flat" cmpd="sng" algn="ctr">
                      <a:noFill/>
                      <a:prstDash val="solid"/>
                      <a:round/>
                      <a:headEnd type="none" w="med" len="med"/>
                      <a:tailEnd type="none" w="med" len="med"/>
                    </a:lnL>
                    <a:lnR w="12700" cmpd="sng">
                      <a:noFill/>
                    </a:lnR>
                    <a:lnT w="381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FontTx/>
                        <a:buChar char="-"/>
                      </a:pPr>
                      <a:r>
                        <a:rPr lang="en-US" sz="1050" b="0" dirty="0" smtClean="0">
                          <a:solidFill>
                            <a:schemeClr val="bg1"/>
                          </a:solidFill>
                          <a:latin typeface="Arial" pitchFamily="34" charset="0"/>
                          <a:cs typeface="Arial" pitchFamily="34" charset="0"/>
                        </a:rPr>
                        <a:t> 400</a:t>
                      </a:r>
                      <a:endParaRPr lang="en-US" sz="1050" b="0" dirty="0">
                        <a:solidFill>
                          <a:schemeClr val="bg1"/>
                        </a:solidFill>
                        <a:latin typeface="Arial" pitchFamily="34" charset="0"/>
                        <a:cs typeface="Arial" pitchFamily="34" charset="0"/>
                      </a:endParaRPr>
                    </a:p>
                  </a:txBody>
                  <a:tcPr>
                    <a:lnL w="12700" cmpd="sng">
                      <a:noFill/>
                    </a:lnL>
                    <a:lnR w="12700" cmpd="sng">
                      <a:noFill/>
                    </a:lnR>
                    <a:lnT w="381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0" dirty="0" smtClean="0">
                          <a:solidFill>
                            <a:schemeClr val="bg1"/>
                          </a:solidFill>
                          <a:latin typeface="Arial" pitchFamily="34" charset="0"/>
                          <a:cs typeface="Arial" pitchFamily="34" charset="0"/>
                        </a:rPr>
                        <a:t>--</a:t>
                      </a:r>
                      <a:endParaRPr lang="en-US" sz="1050" b="0" dirty="0">
                        <a:solidFill>
                          <a:schemeClr val="bg1"/>
                        </a:solidFill>
                        <a:latin typeface="Arial" pitchFamily="34" charset="0"/>
                        <a:cs typeface="Arial" pitchFamily="34" charset="0"/>
                      </a:endParaRPr>
                    </a:p>
                  </a:txBody>
                  <a:tcPr>
                    <a:lnL w="12700" cmpd="sng">
                      <a:noFill/>
                    </a:lnL>
                    <a:lnR w="12700" cmpd="sng">
                      <a:noFill/>
                    </a:lnR>
                    <a:lnT w="381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0" dirty="0" smtClean="0">
                          <a:solidFill>
                            <a:schemeClr val="bg1"/>
                          </a:solidFill>
                          <a:latin typeface="Arial" pitchFamily="34" charset="0"/>
                          <a:cs typeface="Arial" pitchFamily="34" charset="0"/>
                        </a:rPr>
                        <a:t>2,000</a:t>
                      </a:r>
                      <a:endParaRPr lang="en-US" sz="1050" b="0" dirty="0">
                        <a:solidFill>
                          <a:schemeClr val="bg1"/>
                        </a:solidFill>
                        <a:latin typeface="Arial" pitchFamily="34" charset="0"/>
                        <a:cs typeface="Arial" pitchFamily="34" charset="0"/>
                      </a:endParaRPr>
                    </a:p>
                  </a:txBody>
                  <a:tcPr>
                    <a:lnL w="12700" cmpd="sng">
                      <a:noFill/>
                    </a:lnL>
                    <a:lnR w="12700" cap="flat" cmpd="sng" algn="ctr">
                      <a:noFill/>
                      <a:prstDash val="solid"/>
                      <a:round/>
                      <a:headEnd type="none" w="med" len="med"/>
                      <a:tailEnd type="none" w="med" len="med"/>
                    </a:lnR>
                    <a:lnT w="381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223520">
                <a:tc>
                  <a:txBody>
                    <a:bodyPr/>
                    <a:lstStyle/>
                    <a:p>
                      <a:pPr lvl="1"/>
                      <a:r>
                        <a:rPr lang="en-US" sz="1050" b="0" dirty="0" smtClean="0">
                          <a:solidFill>
                            <a:schemeClr val="bg1"/>
                          </a:solidFill>
                          <a:latin typeface="Arial" pitchFamily="34" charset="0"/>
                          <a:cs typeface="Arial" pitchFamily="34" charset="0"/>
                        </a:rPr>
                        <a:t>Bachelor’s</a:t>
                      </a:r>
                      <a:endParaRPr lang="en-US" sz="1050" b="0" dirty="0">
                        <a:solidFill>
                          <a:schemeClr val="bg1"/>
                        </a:solidFill>
                        <a:latin typeface="Arial" pitchFamily="34" charset="0"/>
                        <a:cs typeface="Arial"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0" dirty="0" smtClean="0">
                          <a:solidFill>
                            <a:schemeClr val="bg1"/>
                          </a:solidFill>
                          <a:latin typeface="Arial" pitchFamily="34" charset="0"/>
                          <a:cs typeface="Arial" pitchFamily="34" charset="0"/>
                        </a:rPr>
                        <a:t>- 5,826</a:t>
                      </a:r>
                      <a:endParaRPr lang="en-US" sz="1050" b="0" dirty="0">
                        <a:solidFill>
                          <a:schemeClr val="bg1"/>
                        </a:solidFill>
                        <a:latin typeface="Arial" pitchFamily="34" charset="0"/>
                        <a:cs typeface="Arial" pitchFamily="34" charset="0"/>
                      </a:endParaRP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0" dirty="0" smtClean="0">
                          <a:solidFill>
                            <a:schemeClr val="bg1"/>
                          </a:solidFill>
                          <a:latin typeface="Arial" pitchFamily="34" charset="0"/>
                          <a:cs typeface="Arial" pitchFamily="34" charset="0"/>
                        </a:rPr>
                        <a:t>--</a:t>
                      </a:r>
                      <a:endParaRPr lang="en-US" sz="1050" b="0" dirty="0">
                        <a:solidFill>
                          <a:schemeClr val="bg1"/>
                        </a:solidFill>
                        <a:latin typeface="Arial" pitchFamily="34" charset="0"/>
                        <a:cs typeface="Arial" pitchFamily="34" charset="0"/>
                      </a:endParaRP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0" dirty="0" smtClean="0">
                          <a:solidFill>
                            <a:schemeClr val="bg1"/>
                          </a:solidFill>
                          <a:latin typeface="Arial" pitchFamily="34" charset="0"/>
                          <a:cs typeface="Arial" pitchFamily="34" charset="0"/>
                        </a:rPr>
                        <a:t>5,000</a:t>
                      </a:r>
                      <a:endParaRPr lang="en-US" sz="1050" b="0" dirty="0">
                        <a:solidFill>
                          <a:schemeClr val="bg1"/>
                        </a:solidFill>
                        <a:latin typeface="Arial" pitchFamily="34" charset="0"/>
                        <a:cs typeface="Arial"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223520">
                <a:tc>
                  <a:txBody>
                    <a:bodyPr/>
                    <a:lstStyle/>
                    <a:p>
                      <a:pPr lvl="1"/>
                      <a:r>
                        <a:rPr lang="en-US" sz="1050" b="0" dirty="0" smtClean="0">
                          <a:solidFill>
                            <a:schemeClr val="bg1"/>
                          </a:solidFill>
                          <a:latin typeface="Arial" pitchFamily="34" charset="0"/>
                          <a:cs typeface="Arial" pitchFamily="34" charset="0"/>
                        </a:rPr>
                        <a:t>Graduate and Professional</a:t>
                      </a:r>
                      <a:endParaRPr lang="en-US" sz="1050" b="0" dirty="0">
                        <a:solidFill>
                          <a:schemeClr val="bg1"/>
                        </a:solidFill>
                        <a:latin typeface="Arial" pitchFamily="34" charset="0"/>
                        <a:cs typeface="Arial"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0" dirty="0" smtClean="0">
                          <a:solidFill>
                            <a:schemeClr val="bg1"/>
                          </a:solidFill>
                          <a:latin typeface="Arial" pitchFamily="34" charset="0"/>
                          <a:cs typeface="Arial" pitchFamily="34" charset="0"/>
                        </a:rPr>
                        <a:t>- 2,894</a:t>
                      </a:r>
                      <a:endParaRPr lang="en-US" sz="1050" b="0" dirty="0">
                        <a:solidFill>
                          <a:schemeClr val="bg1"/>
                        </a:solidFill>
                        <a:latin typeface="Arial" pitchFamily="34" charset="0"/>
                        <a:cs typeface="Arial" pitchFamily="34" charset="0"/>
                      </a:endParaRP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0" dirty="0" smtClean="0">
                          <a:solidFill>
                            <a:schemeClr val="bg1"/>
                          </a:solidFill>
                          <a:latin typeface="Arial" pitchFamily="34" charset="0"/>
                          <a:cs typeface="Arial" pitchFamily="34" charset="0"/>
                        </a:rPr>
                        <a:t>--</a:t>
                      </a:r>
                      <a:endParaRPr lang="en-US" sz="1050" b="0" dirty="0">
                        <a:solidFill>
                          <a:schemeClr val="bg1"/>
                        </a:solidFill>
                        <a:latin typeface="Arial" pitchFamily="34" charset="0"/>
                        <a:cs typeface="Arial" pitchFamily="34" charset="0"/>
                      </a:endParaRP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0" dirty="0" smtClean="0">
                          <a:solidFill>
                            <a:schemeClr val="bg1"/>
                          </a:solidFill>
                          <a:latin typeface="Arial" pitchFamily="34" charset="0"/>
                          <a:cs typeface="Arial" pitchFamily="34" charset="0"/>
                        </a:rPr>
                        <a:t>3,000</a:t>
                      </a:r>
                      <a:endParaRPr lang="en-US" sz="1050" b="0" dirty="0">
                        <a:solidFill>
                          <a:schemeClr val="bg1"/>
                        </a:solidFill>
                        <a:latin typeface="Arial" pitchFamily="34" charset="0"/>
                        <a:cs typeface="Arial"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6" name="TextBox 35"/>
          <p:cNvSpPr txBox="1"/>
          <p:nvPr/>
        </p:nvSpPr>
        <p:spPr>
          <a:xfrm>
            <a:off x="5791199" y="3025141"/>
            <a:ext cx="2819400" cy="381000"/>
          </a:xfrm>
          <a:prstGeom prst="rect">
            <a:avLst/>
          </a:prstGeom>
          <a:noFill/>
        </p:spPr>
        <p:txBody>
          <a:bodyPr wrap="square" numCol="3" rtlCol="0">
            <a:spAutoFit/>
          </a:bodyPr>
          <a:lstStyle/>
          <a:p>
            <a:pPr algn="ctr"/>
            <a:r>
              <a:rPr lang="en-US" sz="1000" b="1" dirty="0" smtClean="0">
                <a:solidFill>
                  <a:schemeClr val="bg1"/>
                </a:solidFill>
              </a:rPr>
              <a:t>Baseline</a:t>
            </a:r>
          </a:p>
          <a:p>
            <a:pPr algn="ctr"/>
            <a:r>
              <a:rPr lang="en-US" sz="900" i="1" dirty="0" smtClean="0">
                <a:solidFill>
                  <a:schemeClr val="bg1"/>
                </a:solidFill>
              </a:rPr>
              <a:t>FY 2006</a:t>
            </a:r>
          </a:p>
          <a:p>
            <a:pPr algn="ctr"/>
            <a:r>
              <a:rPr lang="en-US" sz="1000" b="1" dirty="0" smtClean="0">
                <a:solidFill>
                  <a:schemeClr val="bg1"/>
                </a:solidFill>
              </a:rPr>
              <a:t>Current Level</a:t>
            </a:r>
          </a:p>
          <a:p>
            <a:pPr algn="ctr"/>
            <a:r>
              <a:rPr lang="en-US" sz="900" i="1" dirty="0" smtClean="0">
                <a:solidFill>
                  <a:schemeClr val="bg1"/>
                </a:solidFill>
              </a:rPr>
              <a:t>FY 2008</a:t>
            </a:r>
          </a:p>
          <a:p>
            <a:pPr algn="ctr"/>
            <a:r>
              <a:rPr lang="en-US" sz="1000" b="1" dirty="0" smtClean="0">
                <a:solidFill>
                  <a:schemeClr val="bg1"/>
                </a:solidFill>
              </a:rPr>
              <a:t>Target</a:t>
            </a:r>
          </a:p>
          <a:p>
            <a:pPr algn="ctr"/>
            <a:r>
              <a:rPr lang="en-US" sz="900" i="1" dirty="0" smtClean="0">
                <a:solidFill>
                  <a:schemeClr val="bg1"/>
                </a:solidFill>
              </a:rPr>
              <a:t>2017</a:t>
            </a:r>
            <a:endParaRPr lang="en-US" sz="900" i="1" dirty="0">
              <a:solidFill>
                <a:schemeClr val="bg1"/>
              </a:solidFill>
            </a:endParaRPr>
          </a:p>
        </p:txBody>
      </p:sp>
      <p:sp>
        <p:nvSpPr>
          <p:cNvPr id="14" name="Title 13"/>
          <p:cNvSpPr>
            <a:spLocks noGrp="1"/>
          </p:cNvSpPr>
          <p:nvPr>
            <p:ph type="title"/>
          </p:nvPr>
        </p:nvSpPr>
        <p:spPr/>
        <p:txBody>
          <a:bodyPr/>
          <a:lstStyle/>
          <a:p>
            <a:r>
              <a:rPr lang="en-US" dirty="0" smtClean="0"/>
              <a:t>Goal #3</a:t>
            </a:r>
            <a:endParaRPr lang="en-US" dirty="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University System of Ohio</a:t>
            </a:r>
            <a:endParaRPr lang="en-US" dirty="0"/>
          </a:p>
        </p:txBody>
      </p:sp>
      <p:sp>
        <p:nvSpPr>
          <p:cNvPr id="3" name="Rectangle 2"/>
          <p:cNvSpPr/>
          <p:nvPr/>
        </p:nvSpPr>
        <p:spPr>
          <a:xfrm>
            <a:off x="2286000" y="1443841"/>
            <a:ext cx="4572000" cy="2862322"/>
          </a:xfrm>
          <a:prstGeom prst="rect">
            <a:avLst/>
          </a:prstGeom>
        </p:spPr>
        <p:txBody>
          <a:bodyPr>
            <a:spAutoFit/>
          </a:bodyPr>
          <a:lstStyle/>
          <a:p>
            <a:r>
              <a:rPr lang="en-US" dirty="0" smtClean="0">
                <a:solidFill>
                  <a:schemeClr val="bg1"/>
                </a:solidFill>
              </a:rPr>
              <a:t>14 Public Universities</a:t>
            </a:r>
          </a:p>
          <a:p>
            <a:endParaRPr lang="en-US" dirty="0" smtClean="0">
              <a:solidFill>
                <a:schemeClr val="bg1"/>
              </a:solidFill>
            </a:endParaRPr>
          </a:p>
          <a:p>
            <a:r>
              <a:rPr lang="en-US" dirty="0" smtClean="0">
                <a:solidFill>
                  <a:schemeClr val="bg1"/>
                </a:solidFill>
              </a:rPr>
              <a:t>24 Branch Campuses</a:t>
            </a:r>
          </a:p>
          <a:p>
            <a:endParaRPr lang="en-US" dirty="0" smtClean="0">
              <a:solidFill>
                <a:schemeClr val="bg1"/>
              </a:solidFill>
            </a:endParaRPr>
          </a:p>
          <a:p>
            <a:r>
              <a:rPr lang="en-US" dirty="0" smtClean="0">
                <a:solidFill>
                  <a:schemeClr val="bg1"/>
                </a:solidFill>
              </a:rPr>
              <a:t>23 Community Colleges</a:t>
            </a:r>
          </a:p>
          <a:p>
            <a:endParaRPr lang="en-US" dirty="0" smtClean="0">
              <a:solidFill>
                <a:schemeClr val="bg1"/>
              </a:solidFill>
            </a:endParaRPr>
          </a:p>
          <a:p>
            <a:r>
              <a:rPr lang="en-US" dirty="0" smtClean="0">
                <a:solidFill>
                  <a:schemeClr val="bg1"/>
                </a:solidFill>
              </a:rPr>
              <a:t>More than 200 Adult workforce Education Centers and Training Programs across the state</a:t>
            </a:r>
          </a:p>
          <a:p>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400800" y="3886200"/>
            <a:ext cx="18288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3810000" y="762000"/>
            <a:ext cx="5181600" cy="307777"/>
          </a:xfrm>
          <a:prstGeom prst="rect">
            <a:avLst/>
          </a:prstGeom>
          <a:noFill/>
        </p:spPr>
        <p:txBody>
          <a:bodyPr wrap="square" rtlCol="0">
            <a:spAutoFit/>
          </a:bodyPr>
          <a:lstStyle/>
          <a:p>
            <a:pPr marL="274320" algn="r"/>
            <a:r>
              <a:rPr lang="en-US" sz="1400" b="1" dirty="0" smtClean="0">
                <a:solidFill>
                  <a:srgbClr val="525051"/>
                </a:solidFill>
              </a:rPr>
              <a:t>University System of Ohio</a:t>
            </a:r>
            <a:endParaRPr lang="en-US" sz="1400" b="1" dirty="0">
              <a:solidFill>
                <a:srgbClr val="525051"/>
              </a:solidFill>
              <a:latin typeface="+mj-lt"/>
            </a:endParaRPr>
          </a:p>
        </p:txBody>
      </p:sp>
      <p:pic>
        <p:nvPicPr>
          <p:cNvPr id="14" name="Picture 4" descr="usoMap.jpg"/>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2819400" y="1219200"/>
            <a:ext cx="5334000" cy="4089356"/>
          </a:xfrm>
          <a:prstGeom prst="rect">
            <a:avLst/>
          </a:prstGeom>
          <a:noFill/>
          <a:ln w="9525">
            <a:noFill/>
            <a:miter lim="800000"/>
            <a:headEnd/>
            <a:tailEnd/>
          </a:ln>
        </p:spPr>
      </p:pic>
      <p:sp>
        <p:nvSpPr>
          <p:cNvPr id="12" name="Title 11"/>
          <p:cNvSpPr>
            <a:spLocks noGrp="1"/>
          </p:cNvSpPr>
          <p:nvPr>
            <p:ph type="title"/>
          </p:nvPr>
        </p:nvSpPr>
        <p:spPr/>
        <p:txBody>
          <a:bodyPr/>
          <a:lstStyle/>
          <a:p>
            <a:r>
              <a:rPr lang="en-US" dirty="0" smtClean="0"/>
              <a:t>Size and Scope</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10000" y="762000"/>
            <a:ext cx="5181600" cy="307777"/>
          </a:xfrm>
          <a:prstGeom prst="rect">
            <a:avLst/>
          </a:prstGeom>
          <a:noFill/>
        </p:spPr>
        <p:txBody>
          <a:bodyPr wrap="square" rtlCol="0">
            <a:spAutoFit/>
          </a:bodyPr>
          <a:lstStyle/>
          <a:p>
            <a:pPr marL="274320" algn="r"/>
            <a:r>
              <a:rPr lang="en-US" sz="1400" b="1" dirty="0" smtClean="0">
                <a:solidFill>
                  <a:srgbClr val="525051"/>
                </a:solidFill>
              </a:rPr>
              <a:t>University System of Ohio</a:t>
            </a:r>
            <a:endParaRPr lang="en-US" sz="1400" b="1" dirty="0">
              <a:solidFill>
                <a:srgbClr val="525051"/>
              </a:solidFill>
              <a:latin typeface="+mj-lt"/>
            </a:endParaRPr>
          </a:p>
        </p:txBody>
      </p:sp>
      <p:graphicFrame>
        <p:nvGraphicFramePr>
          <p:cNvPr id="14" name="Table 13"/>
          <p:cNvGraphicFramePr>
            <a:graphicFrameLocks noGrp="1"/>
          </p:cNvGraphicFramePr>
          <p:nvPr/>
        </p:nvGraphicFramePr>
        <p:xfrm>
          <a:off x="2590800" y="2286000"/>
          <a:ext cx="6096000" cy="2621280"/>
        </p:xfrm>
        <a:graphic>
          <a:graphicData uri="http://schemas.openxmlformats.org/drawingml/2006/table">
            <a:tbl>
              <a:tblPr firstRow="1">
                <a:tableStyleId>{5C22544A-7EE6-4342-B048-85BDC9FD1C3A}</a:tableStyleId>
              </a:tblPr>
              <a:tblGrid>
                <a:gridCol w="3200400"/>
                <a:gridCol w="1600200"/>
                <a:gridCol w="1295400"/>
              </a:tblGrid>
              <a:tr h="381000">
                <a:tc>
                  <a:txBody>
                    <a:bodyPr/>
                    <a:lstStyle/>
                    <a:p>
                      <a:endParaRPr lang="en-US" sz="1000" dirty="0" smtClean="0">
                        <a:solidFill>
                          <a:schemeClr val="tx1">
                            <a:lumMod val="85000"/>
                            <a:lumOff val="15000"/>
                          </a:schemeClr>
                        </a:solidFill>
                        <a:latin typeface="Arial" pitchFamily="34" charset="0"/>
                        <a:cs typeface="Arial" pitchFamily="34" charset="0"/>
                      </a:endParaRPr>
                    </a:p>
                    <a:p>
                      <a:r>
                        <a:rPr lang="en-US" sz="1000" dirty="0" smtClean="0">
                          <a:solidFill>
                            <a:schemeClr val="tx1">
                              <a:lumMod val="85000"/>
                              <a:lumOff val="15000"/>
                            </a:schemeClr>
                          </a:solidFill>
                          <a:latin typeface="Arial" pitchFamily="34" charset="0"/>
                          <a:cs typeface="Arial" pitchFamily="34" charset="0"/>
                        </a:rPr>
                        <a:t>Sector and Institution</a:t>
                      </a:r>
                      <a:endParaRPr lang="en-US" sz="1000" dirty="0">
                        <a:solidFill>
                          <a:schemeClr val="tx1">
                            <a:lumMod val="85000"/>
                            <a:lumOff val="15000"/>
                          </a:schemeClr>
                        </a:solidFill>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algn="ctr"/>
                      <a:r>
                        <a:rPr lang="en-US" sz="1000" dirty="0" smtClean="0">
                          <a:solidFill>
                            <a:schemeClr val="tx1">
                              <a:lumMod val="85000"/>
                              <a:lumOff val="15000"/>
                            </a:schemeClr>
                          </a:solidFill>
                          <a:latin typeface="Arial" pitchFamily="34" charset="0"/>
                          <a:cs typeface="Arial" pitchFamily="34" charset="0"/>
                        </a:rPr>
                        <a:t>Fall 2007 </a:t>
                      </a:r>
                    </a:p>
                    <a:p>
                      <a:pPr algn="ctr"/>
                      <a:r>
                        <a:rPr lang="en-US" sz="1000" dirty="0" smtClean="0">
                          <a:solidFill>
                            <a:schemeClr val="tx1">
                              <a:lumMod val="85000"/>
                              <a:lumOff val="15000"/>
                            </a:schemeClr>
                          </a:solidFill>
                          <a:latin typeface="Arial" pitchFamily="34" charset="0"/>
                          <a:cs typeface="Arial" pitchFamily="34" charset="0"/>
                        </a:rPr>
                        <a:t>Enrollment</a:t>
                      </a:r>
                      <a:endParaRPr lang="en-US" sz="1000" dirty="0">
                        <a:solidFill>
                          <a:schemeClr val="tx1">
                            <a:lumMod val="85000"/>
                            <a:lumOff val="15000"/>
                          </a:schemeClr>
                        </a:solidFill>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algn="ctr"/>
                      <a:r>
                        <a:rPr lang="en-US" sz="1000" dirty="0" smtClean="0">
                          <a:solidFill>
                            <a:schemeClr val="tx1">
                              <a:lumMod val="85000"/>
                              <a:lumOff val="15000"/>
                            </a:schemeClr>
                          </a:solidFill>
                          <a:latin typeface="Arial" pitchFamily="34" charset="0"/>
                          <a:cs typeface="Arial" pitchFamily="34" charset="0"/>
                        </a:rPr>
                        <a:t>FY</a:t>
                      </a:r>
                      <a:r>
                        <a:rPr lang="en-US" sz="1000" baseline="0" dirty="0" smtClean="0">
                          <a:solidFill>
                            <a:schemeClr val="tx1">
                              <a:lumMod val="85000"/>
                              <a:lumOff val="15000"/>
                            </a:schemeClr>
                          </a:solidFill>
                          <a:latin typeface="Arial" pitchFamily="34" charset="0"/>
                          <a:cs typeface="Arial" pitchFamily="34" charset="0"/>
                        </a:rPr>
                        <a:t> 2008 </a:t>
                      </a:r>
                    </a:p>
                    <a:p>
                      <a:pPr algn="ctr"/>
                      <a:r>
                        <a:rPr lang="en-US" sz="1000" baseline="0" dirty="0" smtClean="0">
                          <a:solidFill>
                            <a:schemeClr val="tx1">
                              <a:lumMod val="85000"/>
                              <a:lumOff val="15000"/>
                            </a:schemeClr>
                          </a:solidFill>
                          <a:latin typeface="Arial" pitchFamily="34" charset="0"/>
                          <a:cs typeface="Arial" pitchFamily="34" charset="0"/>
                        </a:rPr>
                        <a:t>Degrees Awarded</a:t>
                      </a:r>
                      <a:endParaRPr lang="en-US" sz="1000" dirty="0">
                        <a:solidFill>
                          <a:schemeClr val="tx1">
                            <a:lumMod val="85000"/>
                            <a:lumOff val="15000"/>
                          </a:schemeClr>
                        </a:solidFill>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r>
              <a:tr h="252838">
                <a:tc>
                  <a:txBody>
                    <a:bodyPr/>
                    <a:lstStyle/>
                    <a:p>
                      <a:r>
                        <a:rPr lang="en-US" sz="1200" dirty="0" smtClean="0">
                          <a:solidFill>
                            <a:schemeClr val="bg1"/>
                          </a:solidFill>
                          <a:latin typeface="Arial" pitchFamily="34" charset="0"/>
                          <a:cs typeface="Arial" pitchFamily="34" charset="0"/>
                        </a:rPr>
                        <a:t>University Main</a:t>
                      </a:r>
                      <a:r>
                        <a:rPr lang="en-US" sz="1200" baseline="0" dirty="0" smtClean="0">
                          <a:solidFill>
                            <a:schemeClr val="bg1"/>
                          </a:solidFill>
                          <a:latin typeface="Arial" pitchFamily="34" charset="0"/>
                          <a:cs typeface="Arial" pitchFamily="34" charset="0"/>
                        </a:rPr>
                        <a:t> Campuses</a:t>
                      </a:r>
                      <a:endParaRPr lang="en-US" sz="1200" dirty="0">
                        <a:solidFill>
                          <a:schemeClr val="bg1"/>
                        </a:solidFill>
                        <a:latin typeface="Arial" pitchFamily="34" charset="0"/>
                        <a:cs typeface="Arial" pitchFamily="34" charset="0"/>
                      </a:endParaRPr>
                    </a:p>
                  </a:txBody>
                  <a:tcPr>
                    <a:lnL w="12700" cmpd="sng">
                      <a:noFill/>
                    </a:lnL>
                    <a:lnR w="12700" cmpd="sng">
                      <a:noFill/>
                    </a:lnR>
                    <a:lnT w="381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bg1"/>
                          </a:solidFill>
                          <a:latin typeface="Arial" pitchFamily="34" charset="0"/>
                          <a:cs typeface="Arial" pitchFamily="34" charset="0"/>
                        </a:rPr>
                        <a:t>257,867</a:t>
                      </a:r>
                      <a:endParaRPr lang="en-US" sz="1200" dirty="0">
                        <a:solidFill>
                          <a:schemeClr val="bg1"/>
                        </a:solidFill>
                        <a:latin typeface="Arial" pitchFamily="34" charset="0"/>
                        <a:cs typeface="Arial" pitchFamily="34" charset="0"/>
                      </a:endParaRPr>
                    </a:p>
                  </a:txBody>
                  <a:tcPr>
                    <a:lnL w="12700" cmpd="sng">
                      <a:noFill/>
                    </a:lnL>
                    <a:lnR w="12700" cmpd="sng">
                      <a:noFill/>
                    </a:lnR>
                    <a:lnT w="381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bg1"/>
                          </a:solidFill>
                          <a:latin typeface="Arial" pitchFamily="34" charset="0"/>
                          <a:cs typeface="Arial" pitchFamily="34" charset="0"/>
                        </a:rPr>
                        <a:t>57,034</a:t>
                      </a:r>
                      <a:endParaRPr lang="en-US" sz="1200" dirty="0">
                        <a:solidFill>
                          <a:schemeClr val="bg1"/>
                        </a:solidFill>
                        <a:latin typeface="Arial" pitchFamily="34" charset="0"/>
                        <a:cs typeface="Arial" pitchFamily="34" charset="0"/>
                      </a:endParaRPr>
                    </a:p>
                  </a:txBody>
                  <a:tcPr>
                    <a:lnL w="12700" cmpd="sng">
                      <a:noFill/>
                    </a:lnL>
                    <a:lnR w="12700" cmpd="sng">
                      <a:noFill/>
                    </a:lnR>
                    <a:lnT w="381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252838">
                <a:tc>
                  <a:txBody>
                    <a:bodyPr/>
                    <a:lstStyle/>
                    <a:p>
                      <a:r>
                        <a:rPr lang="en-US" sz="1200" dirty="0" smtClean="0">
                          <a:solidFill>
                            <a:schemeClr val="bg1"/>
                          </a:solidFill>
                          <a:latin typeface="Arial" pitchFamily="34" charset="0"/>
                          <a:cs typeface="Arial" pitchFamily="34" charset="0"/>
                        </a:rPr>
                        <a:t>University Regional Campuses</a:t>
                      </a:r>
                      <a:endParaRPr lang="en-US" sz="1200" dirty="0">
                        <a:solidFill>
                          <a:schemeClr val="bg1"/>
                        </a:solidFill>
                        <a:latin typeface="Arial" pitchFamily="34" charset="0"/>
                        <a:cs typeface="Arial" pitchFamily="34" charset="0"/>
                      </a:endParaRP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bg1"/>
                          </a:solidFill>
                          <a:latin typeface="Arial" pitchFamily="34" charset="0"/>
                          <a:cs typeface="Arial" pitchFamily="34" charset="0"/>
                        </a:rPr>
                        <a:t>48,700</a:t>
                      </a:r>
                      <a:endParaRPr lang="en-US" sz="1200" dirty="0">
                        <a:solidFill>
                          <a:schemeClr val="bg1"/>
                        </a:solidFill>
                        <a:latin typeface="Arial" pitchFamily="34" charset="0"/>
                        <a:cs typeface="Arial" pitchFamily="34" charset="0"/>
                      </a:endParaRP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bg1"/>
                          </a:solidFill>
                          <a:latin typeface="Arial" pitchFamily="34" charset="0"/>
                          <a:cs typeface="Arial" pitchFamily="34" charset="0"/>
                        </a:rPr>
                        <a:t>2,588</a:t>
                      </a:r>
                      <a:endParaRPr lang="en-US" sz="1200" dirty="0">
                        <a:solidFill>
                          <a:schemeClr val="bg1"/>
                        </a:solidFill>
                        <a:latin typeface="Arial" pitchFamily="34" charset="0"/>
                        <a:cs typeface="Arial" pitchFamily="34" charset="0"/>
                      </a:endParaRP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252838">
                <a:tc>
                  <a:txBody>
                    <a:bodyPr/>
                    <a:lstStyle/>
                    <a:p>
                      <a:r>
                        <a:rPr lang="en-US" sz="1200" dirty="0" smtClean="0">
                          <a:solidFill>
                            <a:schemeClr val="bg1"/>
                          </a:solidFill>
                          <a:latin typeface="Arial" pitchFamily="34" charset="0"/>
                          <a:cs typeface="Arial" pitchFamily="34" charset="0"/>
                        </a:rPr>
                        <a:t>Community</a:t>
                      </a:r>
                      <a:r>
                        <a:rPr lang="en-US" sz="1200" baseline="0" dirty="0" smtClean="0">
                          <a:solidFill>
                            <a:schemeClr val="bg1"/>
                          </a:solidFill>
                          <a:latin typeface="Arial" pitchFamily="34" charset="0"/>
                          <a:cs typeface="Arial" pitchFamily="34" charset="0"/>
                        </a:rPr>
                        <a:t> Colleges</a:t>
                      </a:r>
                      <a:endParaRPr lang="en-US" sz="1200" dirty="0">
                        <a:solidFill>
                          <a:schemeClr val="bg1"/>
                        </a:solidFill>
                        <a:latin typeface="Arial" pitchFamily="34" charset="0"/>
                        <a:cs typeface="Arial" pitchFamily="34" charset="0"/>
                      </a:endParaRP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Arial" pitchFamily="34" charset="0"/>
                          <a:cs typeface="Arial" pitchFamily="34" charset="0"/>
                        </a:rPr>
                        <a:t>177,101</a:t>
                      </a: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dirty="0" smtClean="0">
                          <a:solidFill>
                            <a:schemeClr val="bg1"/>
                          </a:solidFill>
                          <a:latin typeface="Arial" pitchFamily="34" charset="0"/>
                          <a:cs typeface="Arial" pitchFamily="34" charset="0"/>
                        </a:rPr>
                        <a:t>14,505</a:t>
                      </a:r>
                      <a:endParaRPr lang="en-US" sz="1200" dirty="0">
                        <a:solidFill>
                          <a:schemeClr val="bg1"/>
                        </a:solidFill>
                        <a:latin typeface="Arial" pitchFamily="34" charset="0"/>
                        <a:cs typeface="Arial" pitchFamily="34" charset="0"/>
                      </a:endParaRP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93303">
                <a:tc>
                  <a:txBody>
                    <a:bodyPr/>
                    <a:lstStyle/>
                    <a:p>
                      <a:r>
                        <a:rPr lang="en-US" sz="1200" b="1" dirty="0" smtClean="0">
                          <a:solidFill>
                            <a:schemeClr val="tx1">
                              <a:lumMod val="85000"/>
                              <a:lumOff val="15000"/>
                            </a:schemeClr>
                          </a:solidFill>
                          <a:latin typeface="Arial" pitchFamily="34" charset="0"/>
                          <a:cs typeface="Arial" pitchFamily="34" charset="0"/>
                        </a:rPr>
                        <a:t>University</a:t>
                      </a:r>
                      <a:r>
                        <a:rPr lang="en-US" sz="1200" b="1" baseline="0" dirty="0" smtClean="0">
                          <a:solidFill>
                            <a:schemeClr val="tx1">
                              <a:lumMod val="85000"/>
                              <a:lumOff val="15000"/>
                            </a:schemeClr>
                          </a:solidFill>
                          <a:latin typeface="Arial" pitchFamily="34" charset="0"/>
                          <a:cs typeface="Arial" pitchFamily="34" charset="0"/>
                        </a:rPr>
                        <a:t> System of Ohio TOTAL</a:t>
                      </a:r>
                    </a:p>
                    <a:p>
                      <a:r>
                        <a:rPr lang="en-US" sz="1000" i="1" baseline="0" dirty="0" smtClean="0">
                          <a:solidFill>
                            <a:schemeClr val="tx1">
                              <a:lumMod val="85000"/>
                              <a:lumOff val="15000"/>
                            </a:schemeClr>
                          </a:solidFill>
                          <a:latin typeface="Arial" pitchFamily="34" charset="0"/>
                          <a:cs typeface="Arial" pitchFamily="34" charset="0"/>
                        </a:rPr>
                        <a:t>Colleges + Universities</a:t>
                      </a:r>
                      <a:endParaRPr lang="en-US" sz="1000" i="1" dirty="0">
                        <a:solidFill>
                          <a:schemeClr val="tx1">
                            <a:lumMod val="85000"/>
                            <a:lumOff val="15000"/>
                          </a:schemeClr>
                        </a:solidFill>
                        <a:latin typeface="Arial" pitchFamily="34" charset="0"/>
                        <a:cs typeface="Arial"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3A5CC"/>
                    </a:solidFill>
                  </a:tcPr>
                </a:tc>
                <a:tc>
                  <a:txBody>
                    <a:bodyPr/>
                    <a:lstStyle/>
                    <a:p>
                      <a:pPr algn="ctr"/>
                      <a:r>
                        <a:rPr lang="en-US" sz="1200" b="1" dirty="0" smtClean="0">
                          <a:solidFill>
                            <a:schemeClr val="tx1">
                              <a:lumMod val="85000"/>
                              <a:lumOff val="15000"/>
                            </a:schemeClr>
                          </a:solidFill>
                          <a:latin typeface="Arial" pitchFamily="34" charset="0"/>
                          <a:cs typeface="Arial" pitchFamily="34" charset="0"/>
                        </a:rPr>
                        <a:t>483,668</a:t>
                      </a:r>
                      <a:endParaRPr lang="en-US" sz="1200" b="1" dirty="0">
                        <a:solidFill>
                          <a:schemeClr val="tx1">
                            <a:lumMod val="85000"/>
                            <a:lumOff val="15000"/>
                          </a:schemeClr>
                        </a:solidFill>
                        <a:latin typeface="Arial" pitchFamily="34" charset="0"/>
                        <a:cs typeface="Arial"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3A5CC"/>
                    </a:solidFill>
                  </a:tcPr>
                </a:tc>
                <a:tc>
                  <a:txBody>
                    <a:bodyPr/>
                    <a:lstStyle/>
                    <a:p>
                      <a:pPr algn="ctr"/>
                      <a:r>
                        <a:rPr lang="en-US" sz="1200" b="1" dirty="0" smtClean="0">
                          <a:solidFill>
                            <a:schemeClr val="tx1">
                              <a:lumMod val="85000"/>
                              <a:lumOff val="15000"/>
                            </a:schemeClr>
                          </a:solidFill>
                          <a:latin typeface="Arial" pitchFamily="34" charset="0"/>
                          <a:cs typeface="Arial" pitchFamily="34" charset="0"/>
                        </a:rPr>
                        <a:t>74,127</a:t>
                      </a:r>
                      <a:endParaRPr lang="en-US" sz="1200" b="1" dirty="0">
                        <a:solidFill>
                          <a:schemeClr val="tx1">
                            <a:lumMod val="85000"/>
                            <a:lumOff val="15000"/>
                          </a:schemeClr>
                        </a:solidFill>
                        <a:latin typeface="Arial" pitchFamily="34" charset="0"/>
                        <a:cs typeface="Arial"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3A5CC"/>
                    </a:solidFill>
                  </a:tcPr>
                </a:tc>
              </a:tr>
              <a:tr h="252838">
                <a:tc>
                  <a:txBody>
                    <a:bodyPr/>
                    <a:lstStyle/>
                    <a:p>
                      <a:r>
                        <a:rPr lang="en-US" sz="1200" dirty="0" smtClean="0">
                          <a:solidFill>
                            <a:schemeClr val="bg1"/>
                          </a:solidFill>
                          <a:latin typeface="Arial" pitchFamily="34" charset="0"/>
                          <a:cs typeface="Arial" pitchFamily="34" charset="0"/>
                        </a:rPr>
                        <a:t>Adult Workforce Education (AWE)</a:t>
                      </a:r>
                      <a:endParaRPr lang="en-US" sz="1200" dirty="0">
                        <a:solidFill>
                          <a:schemeClr val="bg1"/>
                        </a:solidFill>
                        <a:latin typeface="Arial" pitchFamily="34" charset="0"/>
                        <a:cs typeface="Arial"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bg1"/>
                          </a:solidFill>
                          <a:latin typeface="Arial" pitchFamily="34" charset="0"/>
                          <a:cs typeface="Arial" pitchFamily="34" charset="0"/>
                        </a:rPr>
                        <a:t>114,194</a:t>
                      </a:r>
                      <a:endParaRPr lang="en-US" sz="1200" dirty="0">
                        <a:solidFill>
                          <a:schemeClr val="bg1"/>
                        </a:solidFill>
                        <a:latin typeface="Arial" pitchFamily="34" charset="0"/>
                        <a:cs typeface="Arial"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bg1"/>
                        </a:solidFill>
                        <a:latin typeface="Arial" pitchFamily="34" charset="0"/>
                        <a:cs typeface="Arial"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252838">
                <a:tc>
                  <a:txBody>
                    <a:bodyPr/>
                    <a:lstStyle/>
                    <a:p>
                      <a:r>
                        <a:rPr lang="en-US" sz="1200" dirty="0" smtClean="0">
                          <a:solidFill>
                            <a:schemeClr val="bg1"/>
                          </a:solidFill>
                          <a:latin typeface="Arial" pitchFamily="34" charset="0"/>
                          <a:cs typeface="Arial" pitchFamily="34" charset="0"/>
                        </a:rPr>
                        <a:t>Adult Basic and Literacy Education (ABLE)</a:t>
                      </a:r>
                      <a:endParaRPr lang="en-US" sz="1200" dirty="0">
                        <a:solidFill>
                          <a:schemeClr val="bg1"/>
                        </a:solidFill>
                        <a:latin typeface="Arial" pitchFamily="34" charset="0"/>
                        <a:cs typeface="Arial" pitchFamily="34" charset="0"/>
                      </a:endParaRP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dirty="0" smtClean="0">
                          <a:solidFill>
                            <a:schemeClr val="bg1"/>
                          </a:solidFill>
                          <a:latin typeface="Arial" pitchFamily="34" charset="0"/>
                          <a:cs typeface="Arial" pitchFamily="34" charset="0"/>
                        </a:rPr>
                        <a:t>47,462</a:t>
                      </a:r>
                      <a:endParaRPr lang="en-US" sz="1200" dirty="0">
                        <a:solidFill>
                          <a:schemeClr val="bg1"/>
                        </a:solidFill>
                        <a:latin typeface="Arial" pitchFamily="34" charset="0"/>
                        <a:cs typeface="Arial" pitchFamily="34" charset="0"/>
                      </a:endParaRP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1200" dirty="0">
                        <a:solidFill>
                          <a:schemeClr val="bg1"/>
                        </a:solidFill>
                        <a:latin typeface="Arial" pitchFamily="34" charset="0"/>
                        <a:cs typeface="Arial" pitchFamily="34" charset="0"/>
                      </a:endParaRP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93303">
                <a:tc>
                  <a:txBody>
                    <a:bodyPr/>
                    <a:lstStyle/>
                    <a:p>
                      <a:r>
                        <a:rPr lang="en-US" sz="1200" b="1" dirty="0" smtClean="0">
                          <a:solidFill>
                            <a:schemeClr val="tx1">
                              <a:lumMod val="85000"/>
                              <a:lumOff val="15000"/>
                            </a:schemeClr>
                          </a:solidFill>
                          <a:latin typeface="Arial" pitchFamily="34" charset="0"/>
                          <a:cs typeface="Arial" pitchFamily="34" charset="0"/>
                        </a:rPr>
                        <a:t>University</a:t>
                      </a:r>
                      <a:r>
                        <a:rPr lang="en-US" sz="1200" b="1" baseline="0" dirty="0" smtClean="0">
                          <a:solidFill>
                            <a:schemeClr val="tx1">
                              <a:lumMod val="85000"/>
                              <a:lumOff val="15000"/>
                            </a:schemeClr>
                          </a:solidFill>
                          <a:latin typeface="Arial" pitchFamily="34" charset="0"/>
                          <a:cs typeface="Arial" pitchFamily="34" charset="0"/>
                        </a:rPr>
                        <a:t> System of Ohio TOTAL</a:t>
                      </a:r>
                    </a:p>
                    <a:p>
                      <a:r>
                        <a:rPr lang="en-US" sz="1000" i="1" baseline="0" dirty="0" smtClean="0">
                          <a:solidFill>
                            <a:schemeClr val="tx1">
                              <a:lumMod val="85000"/>
                              <a:lumOff val="15000"/>
                            </a:schemeClr>
                          </a:solidFill>
                          <a:latin typeface="Arial" pitchFamily="34" charset="0"/>
                          <a:cs typeface="Arial" pitchFamily="34" charset="0"/>
                        </a:rPr>
                        <a:t>Colleges + Universities + AWE/ABLE</a:t>
                      </a:r>
                      <a:endParaRPr lang="en-US" sz="1000" i="1" dirty="0" smtClean="0">
                        <a:solidFill>
                          <a:schemeClr val="tx1">
                            <a:lumMod val="85000"/>
                            <a:lumOff val="15000"/>
                          </a:schemeClr>
                        </a:solidFill>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3A5CC"/>
                    </a:solidFill>
                  </a:tcPr>
                </a:tc>
                <a:tc>
                  <a:txBody>
                    <a:bodyPr/>
                    <a:lstStyle/>
                    <a:p>
                      <a:pPr algn="ctr"/>
                      <a:r>
                        <a:rPr lang="en-US" sz="1200" b="1" dirty="0" smtClean="0">
                          <a:solidFill>
                            <a:schemeClr val="tx1">
                              <a:lumMod val="85000"/>
                              <a:lumOff val="15000"/>
                            </a:schemeClr>
                          </a:solidFill>
                          <a:latin typeface="Arial" pitchFamily="34" charset="0"/>
                          <a:cs typeface="Arial" pitchFamily="34" charset="0"/>
                        </a:rPr>
                        <a:t>645,324</a:t>
                      </a:r>
                      <a:endParaRPr lang="en-US" sz="1200" b="1" dirty="0">
                        <a:solidFill>
                          <a:schemeClr val="tx1">
                            <a:lumMod val="85000"/>
                            <a:lumOff val="15000"/>
                          </a:schemeClr>
                        </a:solidFill>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3A5CC"/>
                    </a:solidFill>
                  </a:tcPr>
                </a:tc>
                <a:tc>
                  <a:txBody>
                    <a:bodyPr/>
                    <a:lstStyle/>
                    <a:p>
                      <a:pPr algn="ctr"/>
                      <a:endParaRPr lang="en-US" sz="1200" dirty="0">
                        <a:solidFill>
                          <a:schemeClr val="bg1"/>
                        </a:solidFill>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3A5CC"/>
                    </a:solidFill>
                  </a:tcPr>
                </a:tc>
              </a:tr>
            </a:tbl>
          </a:graphicData>
        </a:graphic>
      </p:graphicFrame>
      <p:sp>
        <p:nvSpPr>
          <p:cNvPr id="10" name="TextBox 9"/>
          <p:cNvSpPr txBox="1"/>
          <p:nvPr/>
        </p:nvSpPr>
        <p:spPr>
          <a:xfrm>
            <a:off x="2514600" y="1724247"/>
            <a:ext cx="5638800"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University System of Ohio</a:t>
            </a:r>
            <a:endParaRPr lang="en-US" b="1" dirty="0">
              <a:solidFill>
                <a:schemeClr val="bg1"/>
              </a:solidFill>
              <a:latin typeface="Arial" pitchFamily="34" charset="0"/>
              <a:cs typeface="Arial" pitchFamily="34" charset="0"/>
            </a:endParaRPr>
          </a:p>
        </p:txBody>
      </p:sp>
      <p:sp>
        <p:nvSpPr>
          <p:cNvPr id="12" name="Title 11"/>
          <p:cNvSpPr>
            <a:spLocks noGrp="1"/>
          </p:cNvSpPr>
          <p:nvPr>
            <p:ph type="title"/>
          </p:nvPr>
        </p:nvSpPr>
        <p:spPr/>
        <p:txBody>
          <a:bodyPr/>
          <a:lstStyle/>
          <a:p>
            <a:r>
              <a:rPr lang="en-US" dirty="0" smtClean="0"/>
              <a:t>Size and Scope</a:t>
            </a:r>
            <a:endParaRPr lang="en-US"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D39BCACA876D4F98B44030059F5F1F" ma:contentTypeVersion="0" ma:contentTypeDescription="Create a new document." ma:contentTypeScope="" ma:versionID="759fd1f21ab398d7a45a318ecc4d842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A3ABE622-E22B-4C5E-A22F-B287499E51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6FDEFEE-BC66-44B2-8F15-EAA8CEC8773B}">
  <ds:schemaRefs>
    <ds:schemaRef ds:uri="http://schemas.microsoft.com/sharepoint/v3/contenttype/forms"/>
  </ds:schemaRefs>
</ds:datastoreItem>
</file>

<file path=customXml/itemProps3.xml><?xml version="1.0" encoding="utf-8"?>
<ds:datastoreItem xmlns:ds="http://schemas.openxmlformats.org/officeDocument/2006/customXml" ds:itemID="{C060AB23-ADD3-44FC-9F25-DB38E23DA383}">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4034</TotalTime>
  <Words>959</Words>
  <Application>Microsoft Office PowerPoint</Application>
  <PresentationFormat>On-screen Show (4:3)</PresentationFormat>
  <Paragraphs>256</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Credit Transfer: Cornerstone of the  University System of Ohio</vt:lpstr>
      <vt:lpstr>Driving Ohio’s Economy</vt:lpstr>
      <vt:lpstr>Driving Ohio’s Economy</vt:lpstr>
      <vt:lpstr>Goal #1</vt:lpstr>
      <vt:lpstr>Goal #2</vt:lpstr>
      <vt:lpstr>Goal #3</vt:lpstr>
      <vt:lpstr>The University System of Ohio</vt:lpstr>
      <vt:lpstr>Size and Scope</vt:lpstr>
      <vt:lpstr>Size and Scope</vt:lpstr>
      <vt:lpstr>Size and Scope</vt:lpstr>
      <vt:lpstr>Size and Scope</vt:lpstr>
      <vt:lpstr>Keys to Success of the System</vt:lpstr>
      <vt:lpstr>The Vision for Ohio’s Credit Transfer Initiatives</vt:lpstr>
      <vt:lpstr>Background Information</vt:lpstr>
      <vt:lpstr>Transfer Assurance Guides</vt:lpstr>
      <vt:lpstr>Slide 16</vt:lpstr>
      <vt:lpstr>Career Transfer Assurance Guides</vt:lpstr>
      <vt:lpstr>Five Step Process</vt:lpstr>
      <vt:lpstr>Electronic Tools</vt:lpstr>
      <vt:lpstr>Ohio’s Credit Transfer Initiatives</vt:lpstr>
      <vt:lpstr>Slide 21</vt:lpstr>
      <vt:lpstr>Contact Information</vt:lpstr>
      <vt:lpstr>Anatomy of a TAG</vt:lpstr>
      <vt:lpstr>Slide 24</vt:lpstr>
      <vt:lpstr>Anatomy of a TAG</vt:lpstr>
      <vt:lpstr>Anatomy of a TAG</vt:lpstr>
      <vt:lpstr>Slide 27</vt:lpstr>
      <vt:lpstr>CONTACT INFORMATION</vt:lpstr>
    </vt:vector>
  </TitlesOfParts>
  <Company>Ohio Board of Regents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Trustees Conference</dc:title>
  <dc:creator>lori mccarthy</dc:creator>
  <cp:lastModifiedBy>pcompton</cp:lastModifiedBy>
  <cp:revision>486</cp:revision>
  <dcterms:created xsi:type="dcterms:W3CDTF">2008-09-10T14:51:46Z</dcterms:created>
  <dcterms:modified xsi:type="dcterms:W3CDTF">2009-11-16T14:52:49Z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0x010100ABD39BCACA876D4F98B44030059F5F1F</vt:lpwstr>
  </property>
</Properties>
</file>